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58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1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263" r:id="rId73"/>
    <p:sldId id="347" r:id="rId74"/>
    <p:sldId id="330" r:id="rId75"/>
    <p:sldId id="332" r:id="rId76"/>
    <p:sldId id="331" r:id="rId77"/>
    <p:sldId id="348" r:id="rId78"/>
    <p:sldId id="349" r:id="rId79"/>
    <p:sldId id="350" r:id="rId80"/>
    <p:sldId id="335" r:id="rId81"/>
    <p:sldId id="353" r:id="rId82"/>
    <p:sldId id="354" r:id="rId83"/>
    <p:sldId id="352" r:id="rId84"/>
    <p:sldId id="336" r:id="rId85"/>
    <p:sldId id="329" r:id="rId86"/>
    <p:sldId id="355" r:id="rId87"/>
    <p:sldId id="356" r:id="rId88"/>
    <p:sldId id="357" r:id="rId89"/>
    <p:sldId id="358" r:id="rId90"/>
    <p:sldId id="359" r:id="rId91"/>
    <p:sldId id="339" r:id="rId92"/>
    <p:sldId id="333" r:id="rId93"/>
    <p:sldId id="334" r:id="rId94"/>
    <p:sldId id="341" r:id="rId95"/>
    <p:sldId id="342" r:id="rId96"/>
    <p:sldId id="343" r:id="rId97"/>
    <p:sldId id="360" r:id="rId98"/>
    <p:sldId id="361" r:id="rId99"/>
    <p:sldId id="362" r:id="rId100"/>
    <p:sldId id="363" r:id="rId101"/>
    <p:sldId id="367" r:id="rId102"/>
    <p:sldId id="365" r:id="rId103"/>
    <p:sldId id="364" r:id="rId104"/>
    <p:sldId id="366" r:id="rId105"/>
    <p:sldId id="368" r:id="rId106"/>
    <p:sldId id="369" r:id="rId107"/>
    <p:sldId id="370" r:id="rId108"/>
    <p:sldId id="371" r:id="rId109"/>
    <p:sldId id="372" r:id="rId110"/>
    <p:sldId id="373" r:id="rId111"/>
    <p:sldId id="374" r:id="rId112"/>
    <p:sldId id="375" r:id="rId113"/>
    <p:sldId id="376" r:id="rId114"/>
    <p:sldId id="377" r:id="rId115"/>
    <p:sldId id="378" r:id="rId116"/>
    <p:sldId id="379" r:id="rId117"/>
    <p:sldId id="380" r:id="rId118"/>
    <p:sldId id="381" r:id="rId119"/>
    <p:sldId id="382" r:id="rId120"/>
    <p:sldId id="383" r:id="rId121"/>
    <p:sldId id="384" r:id="rId122"/>
    <p:sldId id="385" r:id="rId123"/>
    <p:sldId id="386" r:id="rId124"/>
    <p:sldId id="387" r:id="rId125"/>
    <p:sldId id="388" r:id="rId126"/>
    <p:sldId id="389" r:id="rId127"/>
    <p:sldId id="390" r:id="rId128"/>
    <p:sldId id="391" r:id="rId129"/>
    <p:sldId id="392" r:id="rId130"/>
    <p:sldId id="393" r:id="rId131"/>
    <p:sldId id="394" r:id="rId132"/>
    <p:sldId id="395" r:id="rId133"/>
    <p:sldId id="396" r:id="rId134"/>
    <p:sldId id="397" r:id="rId135"/>
    <p:sldId id="398" r:id="rId136"/>
    <p:sldId id="399" r:id="rId137"/>
    <p:sldId id="400" r:id="rId138"/>
    <p:sldId id="401" r:id="rId139"/>
    <p:sldId id="402" r:id="rId140"/>
    <p:sldId id="403" r:id="rId141"/>
    <p:sldId id="404" r:id="rId142"/>
    <p:sldId id="405" r:id="rId143"/>
    <p:sldId id="406" r:id="rId144"/>
    <p:sldId id="407" r:id="rId145"/>
    <p:sldId id="408" r:id="rId146"/>
    <p:sldId id="409" r:id="rId147"/>
    <p:sldId id="410" r:id="rId148"/>
    <p:sldId id="411" r:id="rId149"/>
    <p:sldId id="412" r:id="rId150"/>
    <p:sldId id="413" r:id="rId151"/>
    <p:sldId id="414" r:id="rId152"/>
    <p:sldId id="415" r:id="rId153"/>
    <p:sldId id="417" r:id="rId154"/>
    <p:sldId id="418" r:id="rId155"/>
    <p:sldId id="419" r:id="rId156"/>
    <p:sldId id="420" r:id="rId157"/>
    <p:sldId id="421" r:id="rId158"/>
    <p:sldId id="422" r:id="rId159"/>
    <p:sldId id="423" r:id="rId160"/>
    <p:sldId id="424" r:id="rId161"/>
    <p:sldId id="425" r:id="rId162"/>
    <p:sldId id="426" r:id="rId163"/>
    <p:sldId id="427" r:id="rId164"/>
    <p:sldId id="428" r:id="rId165"/>
    <p:sldId id="429" r:id="rId166"/>
    <p:sldId id="430" r:id="rId167"/>
    <p:sldId id="431" r:id="rId168"/>
    <p:sldId id="432" r:id="rId169"/>
    <p:sldId id="433" r:id="rId170"/>
    <p:sldId id="434" r:id="rId171"/>
    <p:sldId id="435" r:id="rId172"/>
    <p:sldId id="436" r:id="rId173"/>
    <p:sldId id="437" r:id="rId174"/>
    <p:sldId id="438" r:id="rId175"/>
    <p:sldId id="439" r:id="rId176"/>
    <p:sldId id="440" r:id="rId177"/>
    <p:sldId id="444" r:id="rId178"/>
    <p:sldId id="441" r:id="rId179"/>
    <p:sldId id="442" r:id="rId180"/>
    <p:sldId id="445" r:id="rId181"/>
    <p:sldId id="446" r:id="rId182"/>
    <p:sldId id="447" r:id="rId1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 séance 1 : HTML" id="{65BB8E9A-5392-49CC-BE1B-F7C07BA2B49C}">
          <p14:sldIdLst>
            <p14:sldId id="256"/>
            <p14:sldId id="257"/>
            <p14:sldId id="259"/>
            <p14:sldId id="260"/>
            <p14:sldId id="262"/>
            <p14:sldId id="261"/>
            <p14:sldId id="258"/>
            <p14:sldId id="264"/>
            <p14:sldId id="265"/>
            <p14:sldId id="266"/>
            <p14:sldId id="267"/>
            <p14:sldId id="268"/>
            <p14:sldId id="269"/>
            <p14:sldId id="272"/>
            <p14:sldId id="271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cours séance 2 : git" id="{D04D0B07-30A7-4563-A8F8-697711E9EFF0}">
          <p14:sldIdLst>
            <p14:sldId id="328"/>
            <p14:sldId id="263"/>
            <p14:sldId id="347"/>
            <p14:sldId id="330"/>
            <p14:sldId id="332"/>
            <p14:sldId id="331"/>
            <p14:sldId id="348"/>
            <p14:sldId id="349"/>
            <p14:sldId id="350"/>
            <p14:sldId id="335"/>
            <p14:sldId id="353"/>
            <p14:sldId id="354"/>
            <p14:sldId id="352"/>
            <p14:sldId id="336"/>
            <p14:sldId id="329"/>
            <p14:sldId id="355"/>
            <p14:sldId id="356"/>
            <p14:sldId id="357"/>
            <p14:sldId id="358"/>
            <p14:sldId id="359"/>
            <p14:sldId id="339"/>
            <p14:sldId id="333"/>
            <p14:sldId id="334"/>
            <p14:sldId id="341"/>
            <p14:sldId id="342"/>
            <p14:sldId id="343"/>
          </p14:sldIdLst>
        </p14:section>
        <p14:section name="cours séance 3 : CSS" id="{7A08C8D0-E11B-4FF8-B1CE-B05D422C5A0E}">
          <p14:sldIdLst>
            <p14:sldId id="360"/>
            <p14:sldId id="361"/>
            <p14:sldId id="362"/>
            <p14:sldId id="363"/>
            <p14:sldId id="367"/>
            <p14:sldId id="365"/>
            <p14:sldId id="364"/>
            <p14:sldId id="366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4"/>
            <p14:sldId id="441"/>
            <p14:sldId id="442"/>
            <p14:sldId id="445"/>
            <p14:sldId id="446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564" y="4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colorcodes.com/fr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colorcodes.com/fr/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1 : LE HTML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051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9593" y="2302156"/>
            <a:ext cx="11131215" cy="14108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!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vais enfin pouvoir écrire des articles et les mettre sur ma page web. Au fait, ils parleront de sports et principalement de football. Vous aussi vous aimez le football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" y="3809023"/>
            <a:ext cx="10442575" cy="1659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530392" y="5800436"/>
            <a:ext cx="11131215" cy="697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Pourquoi le retour à la ligne n’a pas fonctionné ?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4515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de bases du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49581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CSS repose sur trois éléments que l’on va utiliser constamment :</a:t>
            </a:r>
          </a:p>
          <a:p>
            <a:r>
              <a:rPr lang="fr-FR" dirty="0" smtClean="0"/>
              <a:t>Le </a:t>
            </a:r>
            <a:r>
              <a:rPr lang="fr-FR" b="1" dirty="0" smtClean="0"/>
              <a:t>sélecteur</a:t>
            </a:r>
            <a:r>
              <a:rPr lang="fr-FR" dirty="0" smtClean="0"/>
              <a:t> :  l’élément que l’on veut modifier </a:t>
            </a:r>
            <a:br>
              <a:rPr lang="fr-FR" dirty="0" smtClean="0"/>
            </a:br>
            <a:r>
              <a:rPr lang="fr-FR" u="sng" dirty="0" smtClean="0"/>
              <a:t>Exemple</a:t>
            </a:r>
            <a:r>
              <a:rPr lang="fr-FR" dirty="0" smtClean="0"/>
              <a:t> : tous les paragraphes</a:t>
            </a:r>
          </a:p>
          <a:p>
            <a:r>
              <a:rPr lang="fr-FR" dirty="0" smtClean="0"/>
              <a:t>La </a:t>
            </a:r>
            <a:r>
              <a:rPr lang="fr-FR" b="1" dirty="0" smtClean="0"/>
              <a:t>propriété</a:t>
            </a:r>
            <a:r>
              <a:rPr lang="fr-FR" dirty="0" smtClean="0"/>
              <a:t> : ce que l’on souhaite modifier sur cet élément</a:t>
            </a:r>
            <a:br>
              <a:rPr lang="fr-FR" dirty="0" smtClean="0"/>
            </a:br>
            <a:r>
              <a:rPr lang="fr-FR" u="sng" dirty="0" smtClean="0"/>
              <a:t>Exemple</a:t>
            </a:r>
            <a:r>
              <a:rPr lang="fr-FR" dirty="0" smtClean="0"/>
              <a:t> : la couleur</a:t>
            </a:r>
          </a:p>
          <a:p>
            <a:r>
              <a:rPr lang="fr-FR" dirty="0" smtClean="0"/>
              <a:t>La </a:t>
            </a:r>
            <a:r>
              <a:rPr lang="fr-FR" b="1" dirty="0" smtClean="0"/>
              <a:t>valeur</a:t>
            </a:r>
            <a:r>
              <a:rPr lang="fr-FR" dirty="0" smtClean="0"/>
              <a:t> : la nouvelle valeur assignée à cette propriété</a:t>
            </a:r>
            <a:br>
              <a:rPr lang="fr-FR" dirty="0" smtClean="0"/>
            </a:br>
            <a:r>
              <a:rPr lang="fr-FR" u="sng" dirty="0" smtClean="0"/>
              <a:t>Exemple</a:t>
            </a:r>
            <a:r>
              <a:rPr lang="fr-FR" dirty="0" smtClean="0"/>
              <a:t> : en rouge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9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de bases du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240202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La syntaxe est la suivante : </a:t>
            </a:r>
          </a:p>
          <a:p>
            <a:pPr marL="0" indent="0">
              <a:buNone/>
            </a:pP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selecteur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propriété1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valeur1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propriété2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valeur2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 ainsi de suite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Si on reprend notre exemple : mettre tous les paragraphes en rouge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6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Trois manières d’écrire du code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49581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Il y a trois façons différentes d’écrire du code CSS :</a:t>
            </a:r>
          </a:p>
          <a:p>
            <a:r>
              <a:rPr lang="fr-FR" dirty="0" smtClean="0"/>
              <a:t>Ecrire dans une balise HTML avec l’attribut </a:t>
            </a:r>
            <a:r>
              <a:rPr lang="fr-FR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lang="fr-FR" dirty="0" smtClean="0"/>
              <a:t> :  très mauvaise façon de faire</a:t>
            </a:r>
          </a:p>
          <a:p>
            <a:r>
              <a:rPr lang="fr-FR" dirty="0" smtClean="0"/>
              <a:t>Ecrire dans l’entête du fichier HTML (entre les balises 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/>
              <a:t>) : mieux mais pas encore la meilleure</a:t>
            </a:r>
          </a:p>
          <a:p>
            <a:r>
              <a:rPr lang="fr-FR" dirty="0" smtClean="0"/>
              <a:t>Ecrire dans un fichier CSS séparé du code HTML : beaucoup mieux !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2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une balise HTML avec l’attribut style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041948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Modifier la mise en forme d’un élément HTML :</a:t>
            </a:r>
          </a:p>
          <a:p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&lt;balise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"propriété : valeur;"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&gt;&lt;/balise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Mettre un titre en rouge</a:t>
            </a:r>
          </a:p>
          <a:p>
            <a:pPr lvl="1"/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: 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grand titre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Inconvénient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si on a dix titres, il faut les mettre en rouge un par un</a:t>
            </a:r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Pas évolutif</a:t>
            </a: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Cette solution est utilisée pour faire des retouches très ciblées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l’entête du fichier html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389420"/>
            <a:ext cx="11176699" cy="473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Modifier la mise en forme de tous les éléments HTML d’un même page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!DOCTYPE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&lt;head&gt;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&lt;meta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charset="utf-8" 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Mes grands titres personnalisés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&lt;style&gt;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&lt;/style&gt;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/head&gt; 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 premier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 second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troisième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fr-FR" u="sng" dirty="0">
                <a:solidFill>
                  <a:schemeClr val="tx1"/>
                </a:solidFill>
                <a:cs typeface="Courier New" panose="02070309020205020404" pitchFamily="49" charset="0"/>
              </a:rPr>
              <a:t>Inconvénient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 : si on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veut faire la même mise en page pour plusieurs fichiers HTML différents il faudrait refaire toute la mise en page dans chaque nouveau fichier</a:t>
            </a:r>
            <a:b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=&gt;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Pas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évolutif</a:t>
            </a:r>
          </a:p>
          <a:p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Cette solution est utilisée pour faire des retouches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au sein d’une même page web</a:t>
            </a:r>
            <a:endParaRPr lang="fr-FR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9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un fichier séparé : une feuille de style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389420"/>
            <a:ext cx="11176699" cy="473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Regrouper le code de la mise en page au même endroit, dans une feuille de style : dans un fichier CSS.</a:t>
            </a:r>
          </a:p>
          <a:p>
            <a:pPr marL="0" indent="0">
              <a:buNone/>
            </a:pPr>
            <a:r>
              <a:rPr lang="fr-FR" dirty="0" smtClean="0"/>
              <a:t>Imaginons le fichier </a:t>
            </a:r>
            <a:r>
              <a:rPr lang="fr-FR" i="1" dirty="0" smtClean="0"/>
              <a:t>mes_styles.css</a:t>
            </a:r>
            <a:r>
              <a:rPr lang="fr-FR" dirty="0" smtClean="0"/>
              <a:t> suivant :</a:t>
            </a:r>
          </a:p>
          <a:p>
            <a:pPr marL="0" indent="0">
              <a:buNone/>
            </a:pP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Contenu du fichier CSS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Pour créer la feuille de style, il suffit de créer un fichier avec l’extension « .</a:t>
            </a:r>
            <a:r>
              <a:rPr lang="fr-FR" dirty="0" err="1" smtClean="0">
                <a:solidFill>
                  <a:schemeClr val="tx1"/>
                </a:solidFill>
                <a:cs typeface="Courier New" panose="02070309020205020404" pitchFamily="49" charset="0"/>
              </a:rPr>
              <a:t>css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 »</a:t>
            </a:r>
          </a:p>
          <a:p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Cette solution est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la plus utilisée car la plus évolutive</a:t>
            </a: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Modification dans la feuille de style et tous les fichiers qui utilisent cette feuille de style auront leur mise en page modifiée d’un seul coup</a:t>
            </a:r>
            <a:endParaRPr lang="fr-FR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6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un fichier séparé : une feuille de style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890656"/>
            <a:ext cx="11176699" cy="5230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Il faut ensuite relier la feuille de style aux fichiers HTML que l’on souhaite mettre en page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&lt;link </a:t>
            </a:r>
            <a:r>
              <a:rPr lang="en-GB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"stylesheet" </a:t>
            </a:r>
            <a:r>
              <a:rPr lang="en-GB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"mes_styles.css" 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en-GB" u="sng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en-GB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!DOCTYPE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utf-8</a:t>
            </a:r>
            <a:r>
              <a:rPr lang="en-GB" b="1" i="1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mes_styles.css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grands titres personnalisés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premier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&lt;h2&gt;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second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&lt;h3&gt;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troisième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&lt;/h3&gt;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 </a:t>
            </a: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5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la balise html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10367"/>
            <a:ext cx="11176699" cy="5230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Mettre un style sur une balise HTML 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HTML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identifiants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844471"/>
            <a:ext cx="11176699" cy="5590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Mettre un style sur un identifiant. Un identifiant désigne de manière UNIQUE un élément HTML 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HTML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 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mon_paragraphe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dernier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GB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mon_paragraphe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9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classes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844472"/>
            <a:ext cx="11176699" cy="5526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Mettre un style sur une classe. Une classe peut désigner plusieurs éléments HTML 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HTML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 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cap="small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cap="small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dernier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GB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9593" y="2105887"/>
            <a:ext cx="11131215" cy="19303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Solution 1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Faire deux paragraphes différents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vais enfin pouvoir écrire des articles et les mettre sur ma page web. Au fait, ils parleront de sports et principalement de football. Vous aussi vous aimez le football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79592" y="4438070"/>
            <a:ext cx="11131215" cy="1930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Solution 2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 Ajouter un retour à la ligne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vais enfin pouvoir écrire des articles et les mettre sur ma page web. Au fait, ils parleront de sports et principalement de football. Vous aussi vous aimez le football 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8603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la balise &lt;</a:t>
            </a:r>
            <a:r>
              <a:rPr lang="fr-FR" dirty="0" err="1" smtClean="0"/>
              <a:t>span</a:t>
            </a:r>
            <a:r>
              <a:rPr lang="fr-FR" dirty="0" smtClean="0"/>
              <a:t>&gt;&lt;/</a:t>
            </a:r>
            <a:r>
              <a:rPr lang="fr-FR" dirty="0" err="1" smtClean="0"/>
              <a:t>span</a:t>
            </a:r>
            <a:r>
              <a:rPr lang="fr-FR" dirty="0" smtClean="0"/>
              <a:t>&gt;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3734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Imaginons le code HTML suivant : </a:t>
            </a:r>
            <a:br>
              <a:rPr lang="fr-FR" dirty="0" smtClean="0"/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 bleu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préférée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Comment mettre le mot « bleu » en bleu ? </a:t>
            </a:r>
            <a:br>
              <a:rPr lang="fr-FR" dirty="0" smtClean="0"/>
            </a:br>
            <a:r>
              <a:rPr lang="fr-FR" dirty="0" smtClean="0"/>
              <a:t>=&gt; problème </a:t>
            </a: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1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la balise &lt;</a:t>
            </a:r>
            <a:r>
              <a:rPr lang="fr-FR" dirty="0" err="1" smtClean="0"/>
              <a:t>span</a:t>
            </a:r>
            <a:r>
              <a:rPr lang="fr-FR" dirty="0" smtClean="0"/>
              <a:t>&gt;&lt;/</a:t>
            </a:r>
            <a:r>
              <a:rPr lang="fr-FR" dirty="0" err="1" smtClean="0"/>
              <a:t>span</a:t>
            </a:r>
            <a:r>
              <a:rPr lang="fr-FR" dirty="0" smtClean="0"/>
              <a:t>&gt;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15175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/>
              <a:t>Solution</a:t>
            </a:r>
            <a:r>
              <a:rPr lang="fr-FR" dirty="0"/>
              <a:t> : la balise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dirty="0" smtClean="0"/>
              <a:t>HTML</a:t>
            </a:r>
            <a:endParaRPr lang="fr-FR" dirty="0"/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&lt;span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blue_text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bleu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&lt;/span&gt;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préférée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r>
              <a:rPr lang="fr-FR" dirty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blue_text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>
                <a:latin typeface="Gill Sans MT (Corps)"/>
              </a:rPr>
              <a:t> n’a aucune signification particulière : existe juste pour qu’on puisse lui assigner une classe</a:t>
            </a:r>
            <a:r>
              <a:rPr lang="fr-FR" dirty="0">
                <a:latin typeface="Gill Sans MT (Corps)"/>
              </a:rPr>
              <a:t/>
            </a:r>
            <a:br>
              <a:rPr lang="fr-FR" dirty="0">
                <a:latin typeface="Gill Sans MT (Corps)"/>
              </a:rPr>
            </a:br>
            <a:r>
              <a:rPr lang="fr-FR" dirty="0">
                <a:latin typeface="Gill Sans MT (Corps)"/>
              </a:rPr>
              <a:t>		</a:t>
            </a: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8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7430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universel : sélectionne tous les éléments HTML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grey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Tous les éléments ont un fond gris par défaut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4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64196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multiple : sélectionne plusieurs balises en même temps avec une virgule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Possibilité de factoriser le code avec le sélecteur multiple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h2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7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74309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d’une balise qui en suit une autre : sélectionne une balise qui en suit d’autre avec le +</a:t>
            </a:r>
            <a:br>
              <a:rPr lang="fr-FR" dirty="0" smtClean="0">
                <a:latin typeface="+mj-lt"/>
              </a:rPr>
            </a:br>
            <a:r>
              <a:rPr lang="fr-FR" dirty="0" smtClean="0">
                <a:latin typeface="+mj-lt"/>
              </a:rPr>
              <a:t/>
            </a:r>
            <a:br>
              <a:rPr lang="fr-FR" dirty="0" smtClean="0">
                <a:latin typeface="+mj-lt"/>
              </a:rPr>
            </a:b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 + p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purple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Tout paragraphe qui suit un titre est mis en violet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3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74309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d’une balise contenue dans une autre : 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.citation p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font-style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italic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Tout paragraphe dans un élément ayant la classe citation est mis en italique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8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commentaires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-205979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Sert à documenter son code :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Ceci est un commentaire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Pour plus de renseignements =&gt; cours sur les commentaires en HTML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18892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Notion complexe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Il existe une infinité de couleur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Donner aux développeurs la palette de couleur la plus large possible</a:t>
            </a:r>
          </a:p>
          <a:p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urier New" panose="02070309020205020404" pitchFamily="49" charset="0"/>
              </a:rPr>
              <a:t>=&gt; Plusieurs </a:t>
            </a:r>
            <a:r>
              <a:rPr lang="fr-FR" dirty="0">
                <a:cs typeface="Courier New" panose="02070309020205020404" pitchFamily="49" charset="0"/>
              </a:rPr>
              <a:t>manières différentes de désigner la couleur</a:t>
            </a:r>
          </a:p>
          <a:p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4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 : désigner par le nom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91162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Certaines couleurs sont nommées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Il y en a des dizaines implémentées dans le langage CSS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Quelques couleurs possibles :  </a:t>
            </a:r>
            <a:r>
              <a:rPr lang="fr-FR" dirty="0" smtClean="0"/>
              <a:t>white, </a:t>
            </a:r>
            <a:r>
              <a:rPr lang="fr-FR" dirty="0" err="1" smtClean="0"/>
              <a:t>blue</a:t>
            </a:r>
            <a:r>
              <a:rPr lang="fr-FR" dirty="0" smtClean="0"/>
              <a:t>, green, </a:t>
            </a:r>
            <a:r>
              <a:rPr lang="fr-FR" dirty="0" err="1" smtClean="0"/>
              <a:t>maroon</a:t>
            </a:r>
            <a:r>
              <a:rPr lang="fr-FR" dirty="0" smtClean="0"/>
              <a:t>, beige, </a:t>
            </a:r>
            <a:r>
              <a:rPr lang="fr-FR" dirty="0" err="1" smtClean="0"/>
              <a:t>yellow</a:t>
            </a:r>
            <a:r>
              <a:rPr lang="fr-FR" dirty="0" smtClean="0"/>
              <a:t>, orange, </a:t>
            </a:r>
            <a:r>
              <a:rPr lang="fr-FR" dirty="0" err="1"/>
              <a:t>r</a:t>
            </a:r>
            <a:r>
              <a:rPr lang="fr-FR" dirty="0" err="1" smtClean="0"/>
              <a:t>ed</a:t>
            </a:r>
            <a:r>
              <a:rPr lang="fr-FR" dirty="0" smtClean="0"/>
              <a:t>, </a:t>
            </a:r>
            <a:r>
              <a:rPr lang="fr-FR" dirty="0" err="1" smtClean="0"/>
              <a:t>purple</a:t>
            </a:r>
            <a:r>
              <a:rPr lang="fr-FR" dirty="0" smtClean="0"/>
              <a:t>, </a:t>
            </a:r>
            <a:r>
              <a:rPr lang="fr-FR" dirty="0" err="1" smtClean="0"/>
              <a:t>fushia</a:t>
            </a:r>
            <a:r>
              <a:rPr lang="fr-FR" dirty="0" smtClean="0"/>
              <a:t>, 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, black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blue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=&gt; limité à quelques dizaines de couleurs possibles</a:t>
            </a:r>
            <a:endParaRPr lang="fr-FR" dirty="0"/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50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 : la notation hexadécimale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68164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Notation en base 16 : chiffre de 0 à 9 puis lettre de A à F (A=10, …, F=15)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Commence par le caractère #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Suivi par six caractères hexadécimaux qui fonctionnent par paire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Les deux premiers : quantité de rouge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Les deux seconds : quantité de vert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Les deux derniers : quantité de bleu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#000000 = noir (absence de couleur) et #FFFFFF = blanc (présence de toutes les couleurs)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Trouver le code hexadécimal sur internet. </a:t>
            </a:r>
            <a:r>
              <a:rPr lang="fr-FR" dirty="0">
                <a:latin typeface="+mj-lt"/>
                <a:cs typeface="Courier New" panose="02070309020205020404" pitchFamily="49" charset="0"/>
              </a:rPr>
              <a:t>Par exemple sur </a:t>
            </a:r>
            <a:r>
              <a:rPr lang="fr-FR" u="sng" dirty="0">
                <a:solidFill>
                  <a:srgbClr val="0070C0"/>
                </a:solidFill>
                <a:hlinkClick r:id="rId2"/>
              </a:rPr>
              <a:t>https://htmlcolorcodes.com/fr</a:t>
            </a:r>
            <a:r>
              <a:rPr lang="fr-FR" u="sng" dirty="0" smtClean="0">
                <a:solidFill>
                  <a:srgbClr val="0070C0"/>
                </a:solidFill>
                <a:hlinkClick r:id="rId2"/>
              </a:rPr>
              <a:t>/</a:t>
            </a:r>
            <a:endParaRPr lang="fr-FR" u="sng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#58FB26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						</a:t>
            </a:r>
            <a:r>
              <a:rPr lang="fr-FR" dirty="0" smtClean="0"/>
              <a:t>=&gt; </a:t>
            </a:r>
            <a:r>
              <a:rPr lang="fr-FR" dirty="0"/>
              <a:t>16 777 216 codes couleurs possibles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9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963307"/>
            <a:ext cx="11029950" cy="211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9289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 : la notation RGB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65494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Indique la quantité de rouge, vert et bleu en base 10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Utiliser des sites internet pour avoir la valeur en RGB : </a:t>
            </a:r>
            <a:r>
              <a:rPr lang="fr-FR" u="sng" dirty="0">
                <a:hlinkClick r:id="rId2"/>
              </a:rPr>
              <a:t>https://htmlcolorcodes.com/fr/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rgb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(88, 251, 36)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	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47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la couleur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65494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C’est une couleur donc on peut utiliser le nom de la couleur, la notation hexadécimale ou encore la notation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rgb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body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background-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DarkOrange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	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23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4463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background-image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body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background-image: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url(</a:t>
            </a:r>
            <a:r>
              <a:rPr lang="en-GB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img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/background.png</a:t>
            </a:r>
            <a:r>
              <a:rPr lang="en-GB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	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07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4100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latin typeface="+mj-lt"/>
                <a:cs typeface="Courier New" panose="02070309020205020404" pitchFamily="49" charset="0"/>
              </a:rPr>
              <a:t>Q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uelques propriétés disponibles pour gérer l’image de fond :</a:t>
            </a: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répétition de l’image de fond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répété en mosaïque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ne se répète pas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epeat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-x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répété horizontalement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epeat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-y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répété verticalement</a:t>
            </a:r>
          </a:p>
          <a:p>
            <a:pPr marL="324000" lvl="1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ackground-attachement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attachement du fond d’écran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le fond défile lors du scroll de l’écran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ixed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le fond ne bouge lors du scroll de l’écran</a:t>
            </a: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82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409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background-position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position de l’image de fond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 haut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à droite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bottom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 bas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à gauche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</a:t>
            </a:r>
            <a:r>
              <a:rPr lang="fr-FR" dirty="0" smtClean="0">
                <a:cs typeface="Courier New" panose="02070309020205020404" pitchFamily="49" charset="0"/>
              </a:rPr>
              <a:t>au milieu</a:t>
            </a:r>
            <a:endParaRPr lang="fr-FR" dirty="0">
              <a:cs typeface="Courier New" panose="02070309020205020404" pitchFamily="49" charset="0"/>
            </a:endParaRP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Possibilité de les combiner ensemble :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 center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en </a:t>
            </a:r>
            <a:r>
              <a:rPr lang="fr-FR" dirty="0" smtClean="0">
                <a:cs typeface="Courier New" panose="02070309020205020404" pitchFamily="49" charset="0"/>
              </a:rPr>
              <a:t>haut centré</a:t>
            </a:r>
          </a:p>
          <a:p>
            <a:pPr lvl="2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bottom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right</a:t>
            </a:r>
            <a:r>
              <a:rPr lang="fr-FR" dirty="0" smtClean="0">
                <a:cs typeface="Courier New" panose="02070309020205020404" pitchFamily="49" charset="0"/>
              </a:rPr>
              <a:t> : en bas à droite</a:t>
            </a:r>
          </a:p>
          <a:p>
            <a:pPr lvl="1"/>
            <a:r>
              <a:rPr lang="fr-FR" dirty="0" smtClean="0">
                <a:cs typeface="Courier New" panose="02070309020205020404" pitchFamily="49" charset="0"/>
              </a:rPr>
              <a:t>Utiliser des unités de mesure :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100px 10px</a:t>
            </a:r>
            <a:r>
              <a:rPr lang="fr-FR" dirty="0" smtClean="0">
                <a:cs typeface="Courier New" panose="02070309020205020404" pitchFamily="49" charset="0"/>
              </a:rPr>
              <a:t> : placé à 100 pixels de la gauche et 10 pixels du haut de l’écran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2cm 3cm</a:t>
            </a:r>
            <a:r>
              <a:rPr lang="fr-FR" dirty="0" smtClean="0">
                <a:cs typeface="Courier New" panose="02070309020205020404" pitchFamily="49" charset="0"/>
              </a:rPr>
              <a:t> : placé à 2cm de la gauche et 3cm du haut de l’écran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50% 6%</a:t>
            </a:r>
            <a:r>
              <a:rPr lang="fr-FR" dirty="0" smtClean="0">
                <a:cs typeface="Courier New" panose="02070309020205020404" pitchFamily="49" charset="0"/>
              </a:rPr>
              <a:t> : placé à 50% de la longueur de l’écran par rapport à la gauche et à 6% de la hauteur de l’écran par rapport au haut</a:t>
            </a: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75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409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Image de fond fixe, sans répétition, en bas à droite de la page web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b="1" i="1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/background.png</a:t>
            </a:r>
            <a:r>
              <a:rPr lang="en-GB" b="1" i="1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fixed no-repeat bottom right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Image de fond pour tous les conteneurs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&lt;div&gt;&lt;/div&gt;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background: 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b="1" i="1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/background.png</a:t>
            </a:r>
            <a:r>
              <a:rPr lang="en-GB" b="1" i="1" cap="small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85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l’opacité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54264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Possibilité de jouer sur la transparence des éléments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Chiffre flottant entre 0 et 1 : 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0 =  invisible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1 = totalement opaque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Deux manières de gérer l’opacité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attribut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opacity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>
                <a:latin typeface="+mj-lt"/>
                <a:cs typeface="Courier New" panose="02070309020205020404" pitchFamily="49" charset="0"/>
              </a:rPr>
              <a:t>u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tiliser le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RGBa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60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l’opacité : propriété </a:t>
            </a:r>
            <a:r>
              <a:rPr lang="fr-FR" dirty="0" err="1" smtClean="0"/>
              <a:t>opacity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30201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mettre tous les paragraphes en légère transparence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opacity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0.8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Remarque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Les nombres flottants s’écrivent avec un point « . » et pas avec une virgule « , » </a:t>
            </a:r>
          </a:p>
        </p:txBody>
      </p:sp>
    </p:spTree>
    <p:extLst>
      <p:ext uri="{BB962C8B-B14F-4D97-AF65-F5344CB8AC3E}">
        <p14:creationId xmlns:p14="http://schemas.microsoft.com/office/powerpoint/2010/main" val="351276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l’opacité : le </a:t>
            </a:r>
            <a:r>
              <a:rPr lang="fr-FR" dirty="0" err="1" smtClean="0"/>
              <a:t>rgba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94369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Même principe que pour le RGB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Un élément en plus à renseigner : l’opacité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Utilisé pour mettre de la transparence à une couleur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De même : nombre entre 0 et 1</a:t>
            </a:r>
          </a:p>
          <a:p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body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background-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rgba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(255, 255, 255, 0.4)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		</a:t>
            </a:r>
            <a:r>
              <a:rPr lang="fr-FR" dirty="0" smtClean="0">
                <a:cs typeface="Courier New" panose="02070309020205020404" pitchFamily="49" charset="0"/>
              </a:rPr>
              <a:t/>
            </a:r>
            <a:br>
              <a:rPr lang="fr-FR" dirty="0" smtClean="0"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56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taille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6856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font-size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Deux types de taille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Taille absolue : avec une unité de mesure très précise 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x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 pixel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cm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 centimètre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Bien pour les ordinateurs mais ne s’adapte pas aux écrans de téléphone et/ou tablettes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Taille relative : taille déterminée suivant la taille de l’écran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xx-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tout petit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vraiment petit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petit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edium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normal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grand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-large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vraiment grand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x-large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énorme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80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724727"/>
            <a:ext cx="11029615" cy="3134072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Il existe trois types de balises pour mettre en avant du texte : </a:t>
            </a: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: </a:t>
            </a:r>
            <a:r>
              <a:rPr lang="fr-FR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ignifier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qu’une expression est très importante</a:t>
            </a:r>
            <a:endParaRPr lang="fr-FR" i="1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: </a:t>
            </a:r>
            <a:r>
              <a:rPr lang="fr-FR" i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  <a:r>
              <a:rPr lang="fr-FR" dirty="0">
                <a:solidFill>
                  <a:schemeClr val="tx1"/>
                </a:solidFill>
              </a:rPr>
              <a:t>ignifier qu’une expression est </a:t>
            </a:r>
            <a:r>
              <a:rPr lang="fr-FR" dirty="0" smtClean="0">
                <a:solidFill>
                  <a:schemeClr val="tx1"/>
                </a:solidFill>
              </a:rPr>
              <a:t>assez </a:t>
            </a:r>
            <a:r>
              <a:rPr lang="fr-FR" dirty="0">
                <a:solidFill>
                  <a:schemeClr val="tx1"/>
                </a:solidFill>
              </a:rPr>
              <a:t>importante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&lt;mark&gt;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&lt;/mark&gt; :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L’expression n’est pas spécialement importante, on veut simplement la mettre en valeur pour la distinguer du reste </a:t>
            </a:r>
            <a:endParaRPr lang="fr-FR" b="1" i="1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360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taille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777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Autre taille relative (recommandée) :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em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unité étalon =&gt; 1em est une taille normal</a:t>
            </a:r>
          </a:p>
          <a:p>
            <a:pPr lvl="2"/>
            <a:r>
              <a:rPr lang="fr-FR" dirty="0" smtClean="0">
                <a:latin typeface="+mj-lt"/>
                <a:cs typeface="Courier New" panose="02070309020205020404" pitchFamily="49" charset="0"/>
              </a:rPr>
              <a:t>Si &gt; 1em alors plus grand que la normale </a:t>
            </a:r>
          </a:p>
          <a:p>
            <a:pPr lvl="2"/>
            <a:r>
              <a:rPr lang="fr-FR" dirty="0" smtClean="0">
                <a:latin typeface="+mj-lt"/>
                <a:cs typeface="Courier New" panose="02070309020205020404" pitchFamily="49" charset="0"/>
              </a:rPr>
              <a:t>Si &gt; 1em alors plus petit que la normale</a:t>
            </a:r>
          </a:p>
          <a:p>
            <a:pPr lvl="2"/>
            <a:r>
              <a:rPr lang="fr-FR" dirty="0" smtClean="0">
                <a:latin typeface="+mj-lt"/>
                <a:cs typeface="Courier New" panose="02070309020205020404" pitchFamily="49" charset="0"/>
              </a:rPr>
              <a:t>Taille proportionnel au nombre d’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em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2em = 2 fois plus grand que la normale</a:t>
            </a:r>
            <a:br>
              <a:rPr lang="fr-FR" dirty="0" smtClean="0">
                <a:latin typeface="+mj-lt"/>
                <a:cs typeface="Courier New" panose="02070309020205020404" pitchFamily="49" charset="0"/>
              </a:rPr>
            </a:b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Exemples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Mettre tous les paragraphes à une taille de 4 pixels</a:t>
            </a: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font-size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4px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Mettre le texte de tous les éléments qui portent la classe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un peu plus petit que la taille normale 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font-size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0.8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00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Mettre en gras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41722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font-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met en gras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ormal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ne met pas en gras (choisi par défaut sauf pour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)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enlever la mise en gras de la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998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Mettre en italique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08423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font-style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italique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met en italique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oblique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met en </a:t>
            </a:r>
            <a:r>
              <a:rPr lang="fr-FR" dirty="0" smtClean="0">
                <a:cs typeface="Courier New" panose="02070309020205020404" pitchFamily="49" charset="0"/>
              </a:rPr>
              <a:t>penché, de manière légèrement différente de l’italique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ormal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ne met le texte en penché (choisi par défaut sauf pour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)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Exemples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</a:t>
            </a:r>
          </a:p>
          <a:p>
            <a:r>
              <a:rPr lang="fr-FR" dirty="0">
                <a:latin typeface="+mj-lt"/>
                <a:cs typeface="Courier New" panose="02070309020205020404" pitchFamily="49" charset="0"/>
              </a:rPr>
              <a:t>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nlever la mise en italique de la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font-style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Mettre tout le texte des éléments portant la classe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en italique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.intro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font-style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italique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644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décoration de texte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248003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Tous les autres effets sont considérés comme de la « décoration de texte »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text-decoration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underline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souligne le texte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overline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met </a:t>
            </a:r>
            <a:r>
              <a:rPr lang="fr-FR" dirty="0" smtClean="0">
                <a:cs typeface="Courier New" panose="02070309020205020404" pitchFamily="49" charset="0"/>
              </a:rPr>
              <a:t>une barre au dessus du texte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ine-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through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barre le texte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blink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</a:t>
            </a:r>
            <a:r>
              <a:rPr lang="fr-FR" dirty="0" smtClean="0">
                <a:cs typeface="Courier New" panose="02070309020205020404" pitchFamily="49" charset="0"/>
              </a:rPr>
              <a:t>fait clignoter le texte (à éviter)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</a:t>
            </a:r>
            <a:r>
              <a:rPr lang="fr-FR" dirty="0" smtClean="0">
                <a:cs typeface="Courier New" panose="02070309020205020404" pitchFamily="49" charset="0"/>
              </a:rPr>
              <a:t>ne fait rien (choisi par défaut)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Exemples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Souligner les gros titres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text-decoration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underline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503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police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60297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Polices connues par défaut par la plupart des navigateurs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Arial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Arial black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Comic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Sans MS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Courier New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Georgia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Impact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Sans-Serif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Serif 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Times New Roman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Trebuchet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MS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Verdana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52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police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71322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Possibilité d’importer sa propre police depuis internet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Police non connue par le navigateur donc il faut la faire télécharger par l’utilisateur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Utilisation de la règle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@font-face</a:t>
            </a: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Exemples</a:t>
            </a:r>
            <a:r>
              <a:rPr lang="fr-FR" dirty="0" smtClean="0">
                <a:cs typeface="Courier New" panose="02070309020205020404" pitchFamily="49" charset="0"/>
              </a:rPr>
              <a:t> : 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Importer sa propre police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@font-face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font-family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"Open Sans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("/fonts/OpenSans-Regular-webfont.woff2") format("woff2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 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("/fonts/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OpenSans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-Regular-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webfont.woff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format("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woff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Définir une police aux paragraphes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"Open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Sans“, Arial, Serif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GB" b="1" i="1" dirty="0" err="1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Définir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plusieurs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polices */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41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l’alignement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19988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text-align</a:t>
            </a:r>
            <a:r>
              <a:rPr lang="fr-FR" dirty="0" smtClean="0">
                <a:cs typeface="Courier New" panose="02070309020205020404" pitchFamily="49" charset="0"/>
              </a:rPr>
              <a:t> :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aligne le texte à gauche mais pas à droite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aligne le texte à droite mais pas à gauche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centre le texte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ustify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aligne le texte à gauche et à droite</a:t>
            </a:r>
          </a:p>
          <a:p>
            <a:pPr marL="0" indent="0">
              <a:buNone/>
            </a:pPr>
            <a:endParaRPr lang="fr-FR" u="sng" dirty="0" smtClean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Centrer les gros titres 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text-align 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76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faire flotter une image dans du texte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442506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cs typeface="Courier New" panose="02070309020205020404" pitchFamily="49" charset="0"/>
              </a:rPr>
              <a:t> :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fait flotter l’élément à gauche du texte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fait flotter l’élément à droite du texte</a:t>
            </a:r>
            <a:endParaRPr lang="fr-FR" u="sng" dirty="0" smtClean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Faire flotter l’image à gauche des paragraphes</a:t>
            </a:r>
          </a:p>
          <a:p>
            <a:pPr marL="0" indent="0">
              <a:buNone/>
            </a:pP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float 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88" y="4129589"/>
            <a:ext cx="8810420" cy="25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2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faire flotter une image dans du texte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971892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clear</a:t>
            </a:r>
            <a:r>
              <a:rPr lang="fr-FR" dirty="0" smtClean="0">
                <a:cs typeface="Courier New" panose="02070309020205020404" pitchFamily="49" charset="0"/>
              </a:rPr>
              <a:t> :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replace le texte en dessous de l’image si propriété </a:t>
            </a:r>
            <a:r>
              <a:rPr lang="fr-FR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de l’image est à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fr-FR" b="1" i="1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replace le texte en dessous de l’image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si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de l’image est à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replace le texte en dessous de l’image si propriété </a:t>
            </a:r>
            <a:r>
              <a:rPr lang="fr-FR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est à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ou à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fr-FR" b="1" i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Faire flotter l’image à gauche des paragraphes</a:t>
            </a:r>
          </a:p>
          <a:p>
            <a:pPr marL="0" indent="0">
              <a:buNone/>
            </a:pP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float 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.parag2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clear 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both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73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faire flotter une image dans du texte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08" y="2623088"/>
            <a:ext cx="10972801" cy="28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2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724727"/>
            <a:ext cx="11029615" cy="3134072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Reeve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(prononciation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/ˈiː.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lɒn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ˈ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mʌsk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/),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né le 28 juin 1971 à Pretoria, est un entrepreneur, chef d'entreprise et ingénieur d'origine sud-africaine naturalisé canadien en 1988 puis américain en 2002. Il est actuellement installé à Los Angeles. Il est le PDG et directeur de la technologie de la société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SpaceX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mais également DG, directeur architecture produit de la société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Tesla,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et ancien président du conseil d'administration de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SolarCity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et de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Tesla.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Il est également le fondateur de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Boring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une société de construction de tunnels, et de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Neuralink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une société de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neurotechnologie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1192" y="2035675"/>
            <a:ext cx="1130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494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Bordure et ombre : les bordures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5982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border.</a:t>
            </a:r>
            <a:r>
              <a:rPr lang="fr-FR" dirty="0" smtClean="0">
                <a:cs typeface="Courier New" panose="02070309020205020404" pitchFamily="49" charset="0"/>
              </a:rPr>
              <a:t> Renseigner chacune de ces valeurs :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épaisseur de la bordure (en px)</a:t>
            </a:r>
            <a:endParaRPr lang="fr-FR" b="1" i="1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couleur de la bordure</a:t>
            </a:r>
            <a:endParaRPr lang="fr-FR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a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spect de la bordure :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olid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trait plein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ouble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double traits pleins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ashed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tiret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otted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pointillé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utset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effet de surélévation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nset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effet d’enfoncement</a:t>
            </a:r>
            <a:endParaRPr lang="fr-FR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Entourer les articles d’une fine bordure pleine noire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article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border 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lpx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59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Bordure et ombre : les bordures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83043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border-radius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p</a:t>
            </a:r>
            <a:r>
              <a:rPr lang="fr-FR" dirty="0" smtClean="0">
                <a:cs typeface="Courier New" panose="02070309020205020404" pitchFamily="49" charset="0"/>
              </a:rPr>
              <a:t>our faire des bords arrondis avec dans l’ordre :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l’arrondi en haut à gauche de la bordure (en px)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l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’arrondi en haut à droite de la bordure (en px)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l’arrondi en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bas à droite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de la bordure (en px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l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’arrondi en bas à gauche de la bordure (en px)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u="sng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encadre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border 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lpx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		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border-radius 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4px 10px 4px 10px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								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04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Bordure et ombre : les ombres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247527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Les ombres portées d’un texte : 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text-shadow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Les ombres portées d’un conteneur : 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box-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shadow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dirty="0"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Valeurs à indiquer dans l’ordre :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le décalage horizontal de l’ombre (en px)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le décalage vertical de l’ombre (en px)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l’adoucissement du dégradé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(en px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l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a couleur de l’ombre 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u="sng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texte_ombre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text-shadow 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5px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5px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10px grey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								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96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12118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 smtClean="0">
                <a:cs typeface="Courier New" panose="02070309020205020404" pitchFamily="49" charset="0"/>
              </a:rPr>
              <a:t>Dans le cours HTML nous en étions resté là :</a:t>
            </a:r>
            <a:r>
              <a:rPr lang="en-GB" sz="2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  <a:endParaRPr lang="en-GB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caption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Effectif </a:t>
            </a:r>
            <a: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des ZZ1 à l’ISIMA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caption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thead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Nom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Prénom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Groupe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thead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tfoot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Nom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Prénom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Groupe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tfoot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tbody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Marchand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&lt;td&gt;</a:t>
            </a:r>
            <a:r>
              <a:rPr lang="en-GB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&lt;/td&gt;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&lt;td&gt;</a:t>
            </a:r>
            <a:r>
              <a:rPr lang="en-GB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td&gt;</a:t>
            </a:r>
            <a: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Moulin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td&gt;</a:t>
            </a:r>
            <a:r>
              <a:rPr lang="fr-FR" sz="19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Marie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td&gt;</a:t>
            </a:r>
            <a:r>
              <a:rPr lang="fr-FR" sz="19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/* … */</a:t>
            </a:r>
            <a: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tbody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table&gt;</a:t>
            </a: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04"/>
          <a:stretch/>
        </p:blipFill>
        <p:spPr bwMode="auto">
          <a:xfrm>
            <a:off x="7497191" y="2605278"/>
            <a:ext cx="2853818" cy="3429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3938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les bordures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144022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 smtClean="0">
                <a:cs typeface="Courier New" panose="02070309020205020404" pitchFamily="49" charset="0"/>
              </a:rPr>
              <a:t>Ajouter des bordures autour de chaque case :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  <a:endParaRPr lang="en-GB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1px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1px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=&gt; Pas tout à fait ce que l’on veut !</a:t>
            </a: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782"/>
          <a:stretch/>
        </p:blipFill>
        <p:spPr bwMode="auto">
          <a:xfrm>
            <a:off x="7784972" y="2028126"/>
            <a:ext cx="2657475" cy="3321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6280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les bordures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30406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 smtClean="0">
                <a:cs typeface="Courier New" panose="02070309020205020404" pitchFamily="49" charset="0"/>
              </a:rPr>
              <a:t>Propriété </a:t>
            </a:r>
            <a:r>
              <a:rPr lang="fr-FR" sz="2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border-collapse</a:t>
            </a:r>
            <a:r>
              <a:rPr lang="fr-FR" sz="2200" dirty="0" smtClean="0">
                <a:cs typeface="Courier New" panose="02070309020205020404" pitchFamily="49" charset="0"/>
              </a:rPr>
              <a:t> :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eparate</a:t>
            </a:r>
            <a:r>
              <a:rPr lang="en-GB" b="1" i="1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>
                <a:latin typeface="+mj-lt"/>
              </a:rPr>
              <a:t>les bordures voisines sont séparées les unes des autres (choisi par défaut).</a:t>
            </a:r>
            <a:endParaRPr lang="en-GB" b="1" i="1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ollapse</a:t>
            </a:r>
            <a:r>
              <a:rPr lang="en-GB" b="1" i="1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>
                <a:latin typeface="+mj-lt"/>
              </a:rPr>
              <a:t>les bordures voisines sont fusionnées.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endParaRPr lang="en-GB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1px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1px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border-collapse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collapse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7672" b="3153"/>
          <a:stretch/>
        </p:blipFill>
        <p:spPr bwMode="auto">
          <a:xfrm>
            <a:off x="8059674" y="3136392"/>
            <a:ext cx="2839974" cy="3300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702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 à puce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20267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 smtClean="0">
                <a:cs typeface="Courier New" panose="02070309020205020404" pitchFamily="49" charset="0"/>
              </a:rPr>
              <a:t>Propriété </a:t>
            </a:r>
            <a:r>
              <a:rPr lang="fr-FR" sz="22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sz="2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-style-type</a:t>
            </a:r>
            <a:r>
              <a:rPr lang="fr-FR" sz="2200" dirty="0" smtClean="0">
                <a:cs typeface="Courier New" panose="02070309020205020404" pitchFamily="49" charset="0"/>
              </a:rPr>
              <a:t> pour personnaliser les puces :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lvl="1"/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</a:t>
            </a:r>
            <a:r>
              <a:rPr lang="en-GB" b="1" i="1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 smtClean="0">
                <a:latin typeface="+mj-lt"/>
              </a:rPr>
              <a:t>un petit disque noir (choisi par défaut)</a:t>
            </a:r>
            <a:endParaRPr lang="en-GB" b="1" i="1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circle</a:t>
            </a:r>
            <a:r>
              <a:rPr lang="en-GB" b="1" i="1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un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cercle</a:t>
            </a:r>
            <a:endParaRPr lang="en-GB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un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carré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noir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plein</a:t>
            </a:r>
            <a:endParaRPr lang="en-GB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ower-roman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un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chiffre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romain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minuscule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pper-roman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un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chiffre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romain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majuscule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ower-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latin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une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lettre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minuscule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pper-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latin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une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lettre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majuscule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aucune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puce (utilise pour faire des menus)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55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taille des éléments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55613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Modifier la largeur (en px ou en %) :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+mj-lt"/>
                <a:cs typeface="Courier New" panose="02070309020205020404" pitchFamily="49" charset="0"/>
              </a:rPr>
              <a:t>Modifier la hauteur (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px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ou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%) :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</a:p>
          <a:p>
            <a:r>
              <a:rPr lang="en-GB" dirty="0" smtClean="0">
                <a:latin typeface="+mj-lt"/>
                <a:cs typeface="Courier New" panose="02070309020205020404" pitchFamily="49" charset="0"/>
              </a:rPr>
              <a:t>Si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largeur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modifiée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alors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hauteur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automatiquement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ajustée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aux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bonnes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proportions et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inversement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		</a:t>
            </a:r>
          </a:p>
          <a:p>
            <a:endParaRPr lang="en-GB" dirty="0">
              <a:latin typeface="+mj-lt"/>
              <a:cs typeface="Courier New" panose="02070309020205020404" pitchFamily="49" charset="0"/>
            </a:endParaRPr>
          </a:p>
          <a:p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Possibilité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de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borner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les dimensions :</a:t>
            </a:r>
          </a:p>
          <a:p>
            <a:pPr lvl="1"/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in-width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largeur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minimale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(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px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ou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%)</a:t>
            </a:r>
          </a:p>
          <a:p>
            <a:pPr lvl="1"/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ax-width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largeur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maximale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(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px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ou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%)</a:t>
            </a:r>
          </a:p>
          <a:p>
            <a:pPr lvl="1"/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in-height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hauteur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minimale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(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px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ou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%)</a:t>
            </a:r>
          </a:p>
          <a:p>
            <a:pPr lvl="1"/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ax-height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hauteur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maximale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(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px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ou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%)</a:t>
            </a: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22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marges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441213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Deux types de marges : </a:t>
            </a:r>
          </a:p>
          <a:p>
            <a:pPr lvl="1"/>
            <a:r>
              <a:rPr lang="fr-FR" sz="1500" dirty="0" smtClean="0">
                <a:cs typeface="Courier New" panose="02070309020205020404" pitchFamily="49" charset="0"/>
              </a:rPr>
              <a:t>Marge intérieure : </a:t>
            </a:r>
          </a:p>
          <a:p>
            <a:pPr lvl="2"/>
            <a:r>
              <a:rPr lang="fr-FR" sz="13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sz="13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adding</a:t>
            </a:r>
            <a:r>
              <a:rPr lang="fr-FR" sz="1300" dirty="0" smtClean="0">
                <a:cs typeface="Courier New" panose="02070309020205020404" pitchFamily="49" charset="0"/>
              </a:rPr>
              <a:t> : taille de la marge intérieure (en px)</a:t>
            </a:r>
          </a:p>
          <a:p>
            <a:pPr lvl="1"/>
            <a:r>
              <a:rPr lang="fr-FR" sz="1500" dirty="0" smtClean="0">
                <a:cs typeface="Courier New" panose="02070309020205020404" pitchFamily="49" charset="0"/>
              </a:rPr>
              <a:t>Marge extérieure :</a:t>
            </a:r>
          </a:p>
          <a:p>
            <a:pPr lvl="2"/>
            <a:r>
              <a:rPr lang="fr-FR" sz="13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sz="13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argin</a:t>
            </a:r>
            <a:r>
              <a:rPr lang="fr-FR" sz="1300" dirty="0" smtClean="0">
                <a:cs typeface="Courier New" panose="02070309020205020404" pitchFamily="49" charset="0"/>
              </a:rPr>
              <a:t> : taille de la marge extérieure (en px)</a:t>
            </a:r>
            <a:endParaRPr lang="fr-FR" sz="13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99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marges : la marge intérieure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-30324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COMPLETER A PARTIR D’ICI JUSQU’AUX FLEXBOX !!!</a:t>
            </a:r>
          </a:p>
        </p:txBody>
      </p:sp>
    </p:spTree>
    <p:extLst>
      <p:ext uri="{BB962C8B-B14F-4D97-AF65-F5344CB8AC3E}">
        <p14:creationId xmlns:p14="http://schemas.microsoft.com/office/powerpoint/2010/main" val="330907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291328"/>
            <a:ext cx="11029615" cy="3678303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Reeve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&lt;mark&gt;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(prononciation : /ˈiː.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lɒn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ˈ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mʌsk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/)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&lt;/mark&gt;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né le 28 juin 1971 à Pretoria, est un entrepreneur, chef d'entreprise et ingénieur d'origine sud-africaine naturalisé canadien en 1988 puis américain en 2002. Il est actuellement installé à Los Angeles. Il est le PDG et directeur de la technologie de la société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SpaceX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mais également DG, directeur architecture produit de la société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Tesla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et ancien président du conseil d'administration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SolarCity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et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Tesla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 Il est également le fondateur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Boring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une société de construction de tunnels, et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Neuralink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une société de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neurotechnologie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1192" y="2035675"/>
            <a:ext cx="1130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90045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flexbox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179639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Boite flexible</a:t>
            </a:r>
          </a:p>
          <a:p>
            <a:endParaRPr lang="fr-FR" dirty="0" smtClean="0"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Conteneur responsive</a:t>
            </a:r>
          </a:p>
          <a:p>
            <a:endParaRPr lang="fr-FR" dirty="0" smtClean="0"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Disponible depuis CSS3</a:t>
            </a:r>
          </a:p>
          <a:p>
            <a:endParaRPr lang="fr-FR" dirty="0" smtClean="0">
              <a:cs typeface="Courier New" panose="02070309020205020404" pitchFamily="49" charset="0"/>
            </a:endParaRPr>
          </a:p>
          <a:p>
            <a:r>
              <a:rPr lang="fr-FR" dirty="0"/>
              <a:t>F</a:t>
            </a:r>
            <a:r>
              <a:rPr lang="fr-FR" dirty="0" smtClean="0"/>
              <a:t>ait </a:t>
            </a:r>
            <a:r>
              <a:rPr lang="fr-FR" dirty="0"/>
              <a:t>partie d’une des valeurs possibles de la propriété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display</a:t>
            </a:r>
            <a:r>
              <a:rPr lang="fr-FR" dirty="0"/>
              <a:t> (aux côtés de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inline</a:t>
            </a:r>
            <a:r>
              <a:rPr lang="fr-FR" dirty="0"/>
              <a:t>,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fr-FR" dirty="0"/>
              <a:t>,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inline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-block</a:t>
            </a:r>
            <a:r>
              <a:rPr lang="fr-FR" dirty="0"/>
              <a:t> et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fr-FR" dirty="0" smtClean="0"/>
              <a:t>).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50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flexbox</a:t>
            </a:r>
            <a:r>
              <a:rPr lang="fr-FR" dirty="0" smtClean="0"/>
              <a:t> : exemple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43345" y="1179639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Code HTML :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"parent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"enfant"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Elément 1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"enfant"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Elément 2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"enfant"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Elément 3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"enfant"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Elément 4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44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flexbox</a:t>
            </a:r>
            <a:r>
              <a:rPr lang="fr-FR" dirty="0" smtClean="0"/>
              <a:t> : exemple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43345" y="2075564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Code 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.parent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3px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solid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100px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100px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text-align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en-GB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en-GB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en-GB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en-GB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en-GB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en-GB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orange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en-GB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en-GB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08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exemple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43345" y="2001676"/>
            <a:ext cx="11176699" cy="889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résultat est le suivant :</a:t>
            </a: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70" y="2333290"/>
            <a:ext cx="10397548" cy="3855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42694" y="6108544"/>
            <a:ext cx="11176699" cy="889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Eléments de type blocs sont les uns en dessous des autres par défaut</a:t>
            </a:r>
            <a:endParaRPr lang="en-GB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24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exemple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43345" y="2029381"/>
            <a:ext cx="11176699" cy="2967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Modifions un tout petit peu le code CSS :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3px solid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display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33"/>
          <a:stretch/>
        </p:blipFill>
        <p:spPr bwMode="auto">
          <a:xfrm>
            <a:off x="488830" y="4003433"/>
            <a:ext cx="11112043" cy="17970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342694" y="5628255"/>
            <a:ext cx="11176699" cy="889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met les éléments les uns à côté des autres par défaut</a:t>
            </a:r>
            <a:endParaRPr lang="en-GB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13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horizontalement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43345" y="2138207"/>
            <a:ext cx="11176699" cy="3999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justify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-content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qui peut prendre les valeurs suivantes :</a:t>
            </a:r>
          </a:p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flex-start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les blocs sont placés au début de l’axe horizontal (par défaut)</a:t>
            </a:r>
          </a:p>
          <a:p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-end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les blocs sont placés à la fin de l’axe horizontal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29"/>
          <a:stretch/>
        </p:blipFill>
        <p:spPr bwMode="auto">
          <a:xfrm>
            <a:off x="443345" y="2833140"/>
            <a:ext cx="11112043" cy="16746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/>
          <p:cNvPicPr/>
          <p:nvPr/>
        </p:nvPicPr>
        <p:blipFill rotWithShape="1">
          <a:blip r:embed="rId3"/>
          <a:srcRect b="72317"/>
          <a:stretch/>
        </p:blipFill>
        <p:spPr bwMode="auto">
          <a:xfrm>
            <a:off x="415634" y="4940119"/>
            <a:ext cx="11167463" cy="17692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531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horizontalement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43345" y="2138207"/>
            <a:ext cx="11176699" cy="3999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les blocs sont centrés</a:t>
            </a:r>
          </a:p>
          <a:p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694593"/>
            <a:ext cx="11112043" cy="181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1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horizontalement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8" y="1789797"/>
            <a:ext cx="11176699" cy="1508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space-between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les blocs sont espacés les uns des autres sur l’axe horizontal</a:t>
            </a:r>
          </a:p>
          <a:p>
            <a:pPr marL="0" indent="0">
              <a:buNone/>
            </a:pPr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378689" y="4344000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space-around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les blocs sont espacés les uns des autres sur l’axe horizontal avec des espaces aux extrémités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4767812"/>
            <a:ext cx="11112043" cy="1871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384392"/>
            <a:ext cx="11112043" cy="18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9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verticalement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643537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lex-start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/>
              <a:t>place les éléments en haut sur la ligne de base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43345" y="2138207"/>
            <a:ext cx="11176699" cy="348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justify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-content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qui peut prendre les valeurs suivantes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7"/>
          <a:stretch/>
        </p:blipFill>
        <p:spPr bwMode="auto">
          <a:xfrm>
            <a:off x="443345" y="3093116"/>
            <a:ext cx="11112043" cy="35001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5507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verticalement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0185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-end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/>
              <a:t>place les éléments en </a:t>
            </a:r>
            <a:r>
              <a:rPr lang="fr-FR" dirty="0" smtClean="0"/>
              <a:t>bas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442196"/>
            <a:ext cx="11112043" cy="34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0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986286"/>
            <a:ext cx="11029950" cy="2068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04515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verticalement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0185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/>
              <a:t>place les éléments en haut sur la ligne de base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87" y="2451432"/>
            <a:ext cx="11112043" cy="35001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524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verticalement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0185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stretch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/>
              <a:t>les blocs sont étirés (il ne faut pas mettre de hauteur à l’élément)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467474"/>
            <a:ext cx="11112043" cy="347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7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combiner agencement horizontal et vertical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0185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fr-FR" dirty="0" smtClean="0"/>
              <a:t>Combiner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justify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-content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/>
              <a:t>et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-items</a:t>
            </a:r>
            <a:r>
              <a:rPr lang="fr-FR" dirty="0" smtClean="0"/>
              <a:t> pour placer le contenu dans notre boite :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78688" y="2493552"/>
            <a:ext cx="111766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err="1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en-US" dirty="0" smtClean="0">
                <a:latin typeface="+mj-lt"/>
                <a:cs typeface="Courier New" panose="02070309020205020404" pitchFamily="49" charset="0"/>
              </a:rPr>
              <a:t> :</a:t>
            </a:r>
          </a:p>
          <a:p>
            <a:endParaRPr lang="en-US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border: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3px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solid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black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display: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justify-content: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space-around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align-items: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height: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300px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918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combiner agencement horizontal et vertical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5" y="2515596"/>
            <a:ext cx="11112043" cy="34725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437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changer la direction de la boîte flexible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643537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 smtClean="0"/>
              <a:t>indique une direction de gauche à droite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43345" y="2138207"/>
            <a:ext cx="11176699" cy="348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-direction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qui peut prendre les valeurs suivantes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3125200"/>
            <a:ext cx="11112043" cy="359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0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changer la direction de la boîte flexible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4998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 smtClean="0"/>
              <a:t>indique une direction de gauche à droite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87" y="2531645"/>
            <a:ext cx="11112043" cy="34520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459386" y="6054345"/>
            <a:ext cx="11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L’axe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 modifié donc les propriétés </a:t>
            </a:r>
            <a:r>
              <a:rPr lang="fr-FR" b="1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justify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-content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b="1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align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-items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sont inversées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2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changer la direction de la boîte flexible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4998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-reverse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 smtClean="0"/>
              <a:t>indique une direction de droite à gauche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87" y="2563729"/>
            <a:ext cx="11096001" cy="349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4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changer la direction de la boîte flexible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4998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-reverse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 smtClean="0"/>
              <a:t>indique une direction bas en haut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87" y="2547687"/>
            <a:ext cx="11096001" cy="34906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59386" y="6054345"/>
            <a:ext cx="11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L’axe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 modifié donc les propriétés </a:t>
            </a:r>
            <a:r>
              <a:rPr lang="fr-FR" b="1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justify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-content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b="1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align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-items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sont inversées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04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Gérer l’alignement d’un élément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643537"/>
            <a:ext cx="11176699" cy="1832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stretch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 smtClean="0"/>
              <a:t>l’élément prend toute la place disponible</a:t>
            </a:r>
          </a:p>
          <a:p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l’élément est centré</a:t>
            </a:r>
          </a:p>
          <a:p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l’élément est au en haut</a:t>
            </a:r>
          </a:p>
          <a:p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l’élément est en bas</a:t>
            </a:r>
          </a:p>
          <a:p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43345" y="2138207"/>
            <a:ext cx="11176699" cy="348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-self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qui peut prendre les valeurs suivantes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8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Gérer l’alignement d’un élément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43345" y="2138207"/>
            <a:ext cx="11176699" cy="348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4" y="2916380"/>
            <a:ext cx="11167463" cy="3035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452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25076"/>
            <a:ext cx="11029615" cy="175419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Il existe deux types de listes : </a:t>
            </a:r>
          </a:p>
          <a:p>
            <a:pPr lvl="0"/>
            <a:r>
              <a:rPr lang="fr-FR" dirty="0"/>
              <a:t>Les listes à puce : les éléments ne sont pas ordonnés entre eux.</a:t>
            </a:r>
          </a:p>
          <a:p>
            <a:pPr lvl="0"/>
            <a:r>
              <a:rPr lang="fr-FR" dirty="0"/>
              <a:t>Les listes ordonnées : les éléments sont numérotés suivant un certain ordre.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059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Ordonner les éléments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43345" y="1368188"/>
            <a:ext cx="11176699" cy="2465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qui prend un entier comme valeur :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b="44815"/>
          <a:stretch/>
        </p:blipFill>
        <p:spPr>
          <a:xfrm>
            <a:off x="598717" y="3112169"/>
            <a:ext cx="10951597" cy="339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0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Ordonner les éléments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43345" y="1753196"/>
            <a:ext cx="11176699" cy="5241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(suite)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orange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14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Ordonner les éléments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43345" y="1352146"/>
            <a:ext cx="11176699" cy="1776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(suite) 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b="45439"/>
          <a:stretch/>
        </p:blipFill>
        <p:spPr>
          <a:xfrm>
            <a:off x="443345" y="2629430"/>
            <a:ext cx="11138338" cy="341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7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étirer les éléments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1776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pour gérer l’étirement, prend un nombre entier.</a:t>
            </a:r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17" y="3170252"/>
            <a:ext cx="11289966" cy="3374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0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étirer les éléments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844292"/>
            <a:ext cx="11176699" cy="1909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(suite)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en-GB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en-GB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3532238"/>
            <a:ext cx="11029616" cy="33257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81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étirer les éléments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844292"/>
            <a:ext cx="11176699" cy="1909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(suite) :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met la 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sur l’élément 1 et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sur l’élément 3</a:t>
            </a:r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3368008"/>
            <a:ext cx="11029616" cy="3305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01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les différentes résolutions d’écran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Site web responsive gère l’affichage sur différentes tailles d’écran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les media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queries</a:t>
            </a:r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Deux façons de faire :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Faire plusieurs fichiers : un par résolution différente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les media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queries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dans un seul fichier CSS</a:t>
            </a:r>
          </a:p>
        </p:txBody>
      </p:sp>
    </p:spTree>
    <p:extLst>
      <p:ext uri="{BB962C8B-B14F-4D97-AF65-F5344CB8AC3E}">
        <p14:creationId xmlns:p14="http://schemas.microsoft.com/office/powerpoint/2010/main" val="20120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les différentes résolutions d’écran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Les différents types de médias, donc les valeurs possibles de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@media</a:t>
            </a:r>
          </a:p>
          <a:p>
            <a:pPr lvl="1"/>
            <a:r>
              <a:rPr lang="fr-FR" alt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alt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creen</a:t>
            </a:r>
            <a:r>
              <a:rPr lang="fr-FR" altLang="fr-FR" b="1" i="1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altLang="fr-FR" dirty="0" smtClean="0">
                <a:solidFill>
                  <a:schemeClr val="tx1"/>
                </a:solidFill>
                <a:latin typeface="+mj-lt"/>
              </a:rPr>
              <a:t>: </a:t>
            </a:r>
            <a:r>
              <a:rPr lang="fr-FR" altLang="fr-FR" dirty="0">
                <a:solidFill>
                  <a:schemeClr val="tx1"/>
                </a:solidFill>
                <a:latin typeface="+mj-lt"/>
              </a:rPr>
              <a:t>écran « classique </a:t>
            </a:r>
            <a:r>
              <a:rPr lang="fr-FR" altLang="fr-FR" dirty="0" smtClean="0">
                <a:solidFill>
                  <a:schemeClr val="tx1"/>
                </a:solidFill>
                <a:latin typeface="+mj-lt"/>
              </a:rPr>
              <a:t>»</a:t>
            </a:r>
          </a:p>
          <a:p>
            <a:pPr lvl="1"/>
            <a:r>
              <a:rPr lang="fr-FR" alt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alt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rint</a:t>
            </a:r>
            <a:r>
              <a:rPr lang="fr-FR" altLang="fr-FR" dirty="0" smtClean="0">
                <a:solidFill>
                  <a:schemeClr val="tx1"/>
                </a:solidFill>
                <a:latin typeface="+mj-lt"/>
              </a:rPr>
              <a:t> : document en aperçu avant impression</a:t>
            </a:r>
          </a:p>
          <a:p>
            <a:pPr lvl="1"/>
            <a:r>
              <a:rPr lang="fr-FR" alt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fr-FR" altLang="fr-FR" dirty="0" smtClean="0">
                <a:solidFill>
                  <a:schemeClr val="tx1"/>
                </a:solidFill>
                <a:latin typeface="+mj-lt"/>
              </a:rPr>
              <a:t> : tout type d’écran</a:t>
            </a:r>
          </a:p>
          <a:p>
            <a:r>
              <a:rPr lang="fr-FR" altLang="fr-FR" dirty="0" smtClean="0">
                <a:solidFill>
                  <a:schemeClr val="tx1"/>
                </a:solidFill>
                <a:latin typeface="+mj-lt"/>
              </a:rPr>
              <a:t>Les différents types d’orientation, donc les valeurs de possible de </a:t>
            </a:r>
            <a:r>
              <a:rPr lang="fr-FR" alt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orientation</a:t>
            </a:r>
            <a:r>
              <a:rPr lang="fr-FR" altLang="fr-FR" dirty="0" smtClean="0">
                <a:solidFill>
                  <a:schemeClr val="tx1"/>
                </a:solidFill>
                <a:latin typeface="+mj-lt"/>
              </a:rPr>
              <a:t> :</a:t>
            </a:r>
            <a:endParaRPr lang="fr-FR" altLang="fr-FR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/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ortrait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en mode portrait </a:t>
            </a:r>
          </a:p>
          <a:p>
            <a:pPr lvl="1"/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andscape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en mode paysage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Les connecteurs logiques : </a:t>
            </a:r>
          </a:p>
          <a:p>
            <a:pPr lvl="1"/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et </a:t>
            </a:r>
          </a:p>
          <a:p>
            <a:pPr lvl="1"/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only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seulement</a:t>
            </a:r>
          </a:p>
          <a:p>
            <a:pPr lvl="1"/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non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Pour les téléphones mobiles utiliser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max-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(&lt;480 px)</a:t>
            </a:r>
            <a:endParaRPr lang="fr-FR" b="1" i="1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15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les différentes résolutions d’écran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Faire un fichier par résolution différente :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DOCTYPE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"utf-8"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"mes_styles.css"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Pour toutes tailles d’écran sauf instructions contraires --&gt;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"all 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(max-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1280px)"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"petit_ecran.css"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&lt;!–- Lorsque la fenêtre a une longueur inférieure à 1280px --&gt;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queries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0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les différentes résolutions d’écran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les media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queries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dans un seul fichier CSS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@media 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screen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(orientation: 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landscape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and (max-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1280px)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CSS dans le cas où l’écran à une taille inférieure à 1280 px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 orientation portrait*/</a:t>
            </a:r>
            <a:endParaRPr lang="fr-FR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88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 : LES listes a puce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81192" y="1979325"/>
            <a:ext cx="107887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le début de la liste à puce (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unordered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 tablette de chocolat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un item de la liste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gel douche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	 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(li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item)</a:t>
            </a:r>
            <a:b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yaourt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bouteilles d’eau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590" y="4564648"/>
            <a:ext cx="9280355" cy="1872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642126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framework</a:t>
            </a:r>
            <a:r>
              <a:rPr lang="fr-FR" dirty="0" smtClean="0"/>
              <a:t> </a:t>
            </a:r>
            <a:r>
              <a:rPr lang="fr-FR" dirty="0" err="1" smtClean="0"/>
              <a:t>bootstrap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Qu’est-ce qu’un </a:t>
            </a:r>
            <a:r>
              <a:rPr lang="fr-FR" sz="40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framework</a:t>
            </a:r>
            <a:r>
              <a:rPr lang="fr-FR" sz="4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?</a:t>
            </a:r>
            <a:endParaRPr lang="fr-FR" sz="40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52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framework</a:t>
            </a:r>
            <a:r>
              <a:rPr lang="fr-FR" dirty="0" smtClean="0"/>
              <a:t> </a:t>
            </a:r>
            <a:r>
              <a:rPr lang="fr-FR" dirty="0" err="1" smtClean="0"/>
              <a:t>bootstrap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2200" dirty="0" smtClean="0"/>
              <a:t>Un </a:t>
            </a:r>
            <a:r>
              <a:rPr lang="fr-FR" sz="2200" b="1" dirty="0" err="1"/>
              <a:t>framework</a:t>
            </a:r>
            <a:r>
              <a:rPr lang="fr-FR" sz="2200" dirty="0"/>
              <a:t> est, comme son nom l’indique en anglais, un “</a:t>
            </a:r>
            <a:r>
              <a:rPr lang="fr-FR" sz="2200" b="1" dirty="0"/>
              <a:t>cadre de travail</a:t>
            </a:r>
            <a:r>
              <a:rPr lang="fr-FR" sz="2200" dirty="0"/>
              <a:t>“. L’objectif d’un </a:t>
            </a:r>
            <a:r>
              <a:rPr lang="fr-FR" sz="2200" dirty="0" err="1"/>
              <a:t>framework</a:t>
            </a:r>
            <a:r>
              <a:rPr lang="fr-FR" sz="2200" dirty="0"/>
              <a:t> est généralement de </a:t>
            </a:r>
            <a:r>
              <a:rPr lang="fr-FR" sz="2200" b="1" dirty="0"/>
              <a:t>simplifier le travail des développeurs informatiques</a:t>
            </a:r>
            <a:r>
              <a:rPr lang="fr-FR" sz="2200" dirty="0"/>
              <a:t> (les codeurs si vous préférez), en leur offrant une </a:t>
            </a:r>
            <a:r>
              <a:rPr lang="fr-FR" sz="2200" b="1" dirty="0"/>
              <a:t>architecture “prête à l’emploi”</a:t>
            </a:r>
            <a:r>
              <a:rPr lang="fr-FR" sz="2200" dirty="0"/>
              <a:t> et qui leur permette de ne pas repartir de zéro à chaque nouveau projet. </a:t>
            </a:r>
          </a:p>
          <a:p>
            <a:r>
              <a:rPr lang="fr-FR" sz="2200" dirty="0" smtClean="0"/>
              <a:t>Les </a:t>
            </a:r>
            <a:r>
              <a:rPr lang="fr-FR" sz="2200" dirty="0"/>
              <a:t>principaux avantages sont donc </a:t>
            </a:r>
            <a:r>
              <a:rPr lang="fr-FR" sz="2200" dirty="0" smtClean="0"/>
              <a:t>:</a:t>
            </a:r>
          </a:p>
          <a:p>
            <a:pPr lvl="1"/>
            <a:r>
              <a:rPr lang="fr-FR" sz="2000" dirty="0" smtClean="0"/>
              <a:t>la </a:t>
            </a:r>
            <a:r>
              <a:rPr lang="fr-FR" sz="2000" dirty="0"/>
              <a:t>réutilisation des codes</a:t>
            </a:r>
          </a:p>
          <a:p>
            <a:pPr lvl="1"/>
            <a:r>
              <a:rPr lang="fr-FR" sz="2000" dirty="0"/>
              <a:t>la standardisation de la programmation</a:t>
            </a:r>
          </a:p>
          <a:p>
            <a:pPr lvl="1"/>
            <a:r>
              <a:rPr lang="fr-FR" sz="2000" dirty="0"/>
              <a:t>la formalisation d’une architecture adaptée aux besoins de chaque </a:t>
            </a:r>
            <a:r>
              <a:rPr lang="fr-FR" sz="2000" dirty="0" smtClean="0"/>
              <a:t>entreprise </a:t>
            </a:r>
          </a:p>
          <a:p>
            <a:pPr marL="324000" lvl="1" indent="0">
              <a:buNone/>
            </a:pPr>
            <a:r>
              <a:rPr lang="fr-FR" sz="2000" dirty="0"/>
              <a:t>	</a:t>
            </a:r>
            <a:r>
              <a:rPr lang="fr-FR" sz="2000" dirty="0" smtClean="0"/>
              <a:t>														</a:t>
            </a:r>
            <a:r>
              <a:rPr lang="fr-FR" sz="2500" i="1" dirty="0" smtClean="0"/>
              <a:t>Définition de 1min30.com</a:t>
            </a:r>
            <a:endParaRPr lang="fr-FR" sz="2500" i="1" dirty="0"/>
          </a:p>
          <a:p>
            <a:pPr marL="0" indent="0" algn="ctr">
              <a:buNone/>
            </a:pPr>
            <a:endParaRPr lang="fr-FR" sz="22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10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framework</a:t>
            </a:r>
            <a:r>
              <a:rPr lang="fr-FR" dirty="0" smtClean="0"/>
              <a:t> </a:t>
            </a:r>
            <a:r>
              <a:rPr lang="fr-FR" dirty="0" err="1" smtClean="0"/>
              <a:t>bootstrap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5000" dirty="0" smtClean="0"/>
              <a:t>Démonstration</a:t>
            </a:r>
            <a:r>
              <a:rPr lang="fr-FR" sz="2200" dirty="0" smtClean="0"/>
              <a:t> </a:t>
            </a:r>
          </a:p>
          <a:p>
            <a:pPr marL="0" indent="0" algn="ctr">
              <a:buNone/>
            </a:pPr>
            <a:r>
              <a:rPr lang="en-US" sz="3000" i="1" dirty="0" smtClean="0"/>
              <a:t>“An </a:t>
            </a:r>
            <a:r>
              <a:rPr lang="en-US" sz="3000" i="1" dirty="0"/>
              <a:t>example is worth a thousand words</a:t>
            </a:r>
            <a:r>
              <a:rPr lang="en-US" sz="3000" i="1" dirty="0" smtClean="0"/>
              <a:t>!” </a:t>
            </a:r>
            <a:endParaRPr lang="fr-FR" sz="3000" i="1" dirty="0" smtClean="0"/>
          </a:p>
        </p:txBody>
      </p:sp>
    </p:spTree>
    <p:extLst>
      <p:ext uri="{BB962C8B-B14F-4D97-AF65-F5344CB8AC3E}">
        <p14:creationId xmlns:p14="http://schemas.microsoft.com/office/powerpoint/2010/main" val="281957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 : LES listes ordonnées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81191" y="1979325"/>
            <a:ext cx="111616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le début de la liste ordonnée (</a:t>
            </a:r>
            <a:r>
              <a:rPr lang="fr-FR" b="1" i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ordered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Mettez vos pâtes dans l’eau chaude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 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un item de la liste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Faites chauffer jusqu’à ébullition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	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(li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item)</a:t>
            </a:r>
            <a:b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Laissez cuire vos pâtes entre 9 et 15 minutes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Salez avec modération et déguster 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648" y="4675485"/>
            <a:ext cx="9692714" cy="1872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044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d’un site internet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89091" y="2180496"/>
            <a:ext cx="4221716" cy="3678303"/>
          </a:xfrm>
        </p:spPr>
        <p:txBody>
          <a:bodyPr/>
          <a:lstStyle/>
          <a:p>
            <a:r>
              <a:rPr lang="fr-FR" dirty="0" smtClean="0"/>
              <a:t>Principe client/serveur</a:t>
            </a:r>
          </a:p>
          <a:p>
            <a:r>
              <a:rPr lang="fr-FR" dirty="0" smtClean="0"/>
              <a:t>Site internet hébergé sur un serveur (fichiers, base de données…)</a:t>
            </a:r>
          </a:p>
          <a:p>
            <a:r>
              <a:rPr lang="fr-FR" dirty="0" smtClean="0"/>
              <a:t>Consultation du site web par le client : requêtes au serveur</a:t>
            </a:r>
          </a:p>
          <a:p>
            <a:endParaRPr lang="fr-FR" dirty="0"/>
          </a:p>
        </p:txBody>
      </p:sp>
      <p:pic>
        <p:nvPicPr>
          <p:cNvPr id="4" name="Image 3" descr="Architecture client-serveu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42" y="2180496"/>
            <a:ext cx="4992658" cy="3982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383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507301" y="1802770"/>
            <a:ext cx="6096000" cy="50552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&lt;table&gt;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caption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Effectif des ZZ1 à l’ISIMA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caption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Nom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Prénom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Groupe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&lt;td&gt;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Marchand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Pierre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3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Moulin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Marie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&lt;/tr&gt;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&lt;/table&gt;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76"/>
          <a:stretch/>
        </p:blipFill>
        <p:spPr bwMode="auto">
          <a:xfrm>
            <a:off x="3639127" y="3846568"/>
            <a:ext cx="7971681" cy="2563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9969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125076"/>
            <a:ext cx="11029615" cy="175419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Il existe </a:t>
            </a:r>
            <a:r>
              <a:rPr lang="fr-FR" dirty="0" smtClean="0"/>
              <a:t>trois </a:t>
            </a:r>
            <a:r>
              <a:rPr lang="fr-FR" dirty="0"/>
              <a:t>types de </a:t>
            </a:r>
            <a:r>
              <a:rPr lang="fr-FR" dirty="0" smtClean="0"/>
              <a:t>liens</a:t>
            </a:r>
            <a:r>
              <a:rPr lang="fr-FR" dirty="0"/>
              <a:t> : </a:t>
            </a:r>
          </a:p>
          <a:p>
            <a:pPr lvl="0"/>
            <a:r>
              <a:rPr lang="fr-FR" dirty="0" smtClean="0"/>
              <a:t>Les liens vers les pages d’un autre site.</a:t>
            </a:r>
            <a:endParaRPr lang="fr-FR" dirty="0"/>
          </a:p>
          <a:p>
            <a:pPr lvl="0"/>
            <a:r>
              <a:rPr lang="fr-FR" dirty="0" smtClean="0"/>
              <a:t>Les liens vers une autre page de notre propre site.</a:t>
            </a:r>
            <a:endParaRPr lang="fr-FR" dirty="0"/>
          </a:p>
          <a:p>
            <a:r>
              <a:rPr lang="en-US" dirty="0" smtClean="0"/>
              <a:t>Les liens qui </a:t>
            </a:r>
            <a:r>
              <a:rPr lang="en-US" dirty="0" err="1" smtClean="0"/>
              <a:t>permettent</a:t>
            </a:r>
            <a:r>
              <a:rPr lang="en-US" dirty="0" smtClean="0"/>
              <a:t> de se </a:t>
            </a:r>
            <a:r>
              <a:rPr lang="en-US" dirty="0" err="1" smtClean="0"/>
              <a:t>déplacer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la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46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les pages d’un autre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478000"/>
            <a:ext cx="11029615" cy="1754195"/>
          </a:xfrm>
        </p:spPr>
        <p:txBody>
          <a:bodyPr>
            <a:normAutofit/>
          </a:bodyPr>
          <a:lstStyle/>
          <a:p>
            <a:r>
              <a:rPr lang="fr-FR" dirty="0" smtClean="0"/>
              <a:t>On utilise la balise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”URL de la page destination”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cliquable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”https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://fr.wikipedia.org/wiki/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L’article Wikipédia complet ici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90" y="3724239"/>
            <a:ext cx="9939020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1266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les pages d’un autre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804234"/>
            <a:ext cx="11029615" cy="1754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Si on clique sur le lien on arrive bien sur l’article </a:t>
            </a:r>
            <a:r>
              <a:rPr lang="fr-FR" dirty="0" err="1" smtClean="0"/>
              <a:t>wikipédia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age 8"/>
          <p:cNvPicPr/>
          <p:nvPr/>
        </p:nvPicPr>
        <p:blipFill rotWithShape="1">
          <a:blip r:embed="rId2"/>
          <a:srcRect b="5742"/>
          <a:stretch/>
        </p:blipFill>
        <p:spPr bwMode="auto">
          <a:xfrm>
            <a:off x="2208430" y="2366878"/>
            <a:ext cx="7999730" cy="424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1332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ABSOLUS</a:t>
            </a:r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461260"/>
            <a:ext cx="2882444" cy="33975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4195934" y="3510254"/>
            <a:ext cx="7699208" cy="257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part de la racine de l’arbre et on progresse dans l’arborescence pour accéder à la page web d’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Elon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Musk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fr.wikipedia.org/wiki/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https://fr.wikipedia.org/wiki/Elon_Musk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: URL basée sur un chemin absolu, on rajoute juste le protocole utilisé avant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(https)</a:t>
            </a:r>
          </a:p>
          <a:p>
            <a:pPr marL="0" indent="0" algn="just">
              <a:buNone/>
            </a:pP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Lien qui utilise un chemin absolu = </a:t>
            </a:r>
            <a:r>
              <a:rPr lang="fr-FR" b="1" dirty="0" smtClean="0">
                <a:solidFill>
                  <a:schemeClr val="tx1"/>
                </a:solidFill>
                <a:cs typeface="Courier New" panose="02070309020205020404" pitchFamily="49" charset="0"/>
              </a:rPr>
              <a:t>Lien absolu</a:t>
            </a:r>
            <a:endParaRPr lang="fr-FR" b="1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180496"/>
            <a:ext cx="3682800" cy="367830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02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une autre page de notre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478000"/>
            <a:ext cx="11029615" cy="2592764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On utilise la balise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”lien de la page html destination”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cliquable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peut le faire avec un lien absolu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”file:///D:/Documents/IM@GE/Web-Formation-2019/Cours/Code/Liens/mon_article.html”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super article perso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a&gt;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Problème : Comment faire si je modifie mon arborescence ? </a:t>
            </a:r>
            <a:b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Tous les liens ne fonctionnent plus </a:t>
            </a: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15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relatifs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195934" y="2341170"/>
            <a:ext cx="7699208" cy="3902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est dans le fichier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liens.html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on veut faire un lien vers notre page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Chemin relatif redéfinit la racine de l’arbre comme étant le fichier courant : ici liens.html 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chemin relatif vers mon_article.html est :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Le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chemin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relatif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vers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mon_article_parent.html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est :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../mon_article.html</a:t>
            </a: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Le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chemin relatif vers mon_article_parent.html est : </a:t>
            </a:r>
            <a:r>
              <a:rPr lang="fr-FR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Autres_articles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/mon_article_fils.html</a:t>
            </a:r>
            <a:endParaRPr lang="fr-FR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Lien relatif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"mon_article.html"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article complet ici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Meilleure maintenabilité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180496"/>
            <a:ext cx="3682800" cy="367830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mag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" y="2341170"/>
            <a:ext cx="3211369" cy="3629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7520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3096835"/>
            <a:ext cx="11029615" cy="1890802"/>
          </a:xfrm>
        </p:spPr>
        <p:txBody>
          <a:bodyPr>
            <a:normAutofit/>
          </a:bodyPr>
          <a:lstStyle/>
          <a:p>
            <a:r>
              <a:rPr lang="fr-FR" dirty="0" smtClean="0"/>
              <a:t>Utiliser pour faire des sommaires</a:t>
            </a:r>
          </a:p>
          <a:p>
            <a:r>
              <a:rPr lang="fr-FR" dirty="0" smtClean="0"/>
              <a:t>Mettre des </a:t>
            </a:r>
            <a:r>
              <a:rPr lang="fr-FR" dirty="0" err="1" smtClean="0"/>
              <a:t>IDs</a:t>
            </a:r>
            <a:r>
              <a:rPr lang="fr-FR" dirty="0" smtClean="0"/>
              <a:t> pour indiquer les éléments au niveau desquels il faudra scroller</a:t>
            </a:r>
          </a:p>
          <a:p>
            <a:r>
              <a:rPr lang="fr-FR" dirty="0" smtClean="0"/>
              <a:t>Indiquer au niveau du lien à quel ID se rediriger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679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755090"/>
            <a:ext cx="3848920" cy="20847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1900" u="sng" dirty="0" smtClean="0"/>
              <a:t>Exemples</a:t>
            </a:r>
            <a:r>
              <a:rPr lang="fr-FR" sz="1900" dirty="0" smtClean="0"/>
              <a:t> :</a:t>
            </a:r>
          </a:p>
          <a:p>
            <a:r>
              <a:rPr lang="fr-FR" sz="1900" dirty="0" smtClean="0"/>
              <a:t>Un sommaire</a:t>
            </a:r>
          </a:p>
          <a:p>
            <a:r>
              <a:rPr lang="fr-FR" sz="1900" dirty="0" smtClean="0"/>
              <a:t>Un ID sur chaque titre d’articles</a:t>
            </a:r>
          </a:p>
          <a:p>
            <a:pPr marL="0" indent="0">
              <a:buNone/>
            </a:pPr>
            <a:r>
              <a:rPr lang="fr-FR" sz="1900" dirty="0" smtClean="0"/>
              <a:t>(</a:t>
            </a:r>
            <a:r>
              <a:rPr lang="fr-FR" sz="1900" dirty="0" err="1" smtClean="0"/>
              <a:t>Elon</a:t>
            </a:r>
            <a:r>
              <a:rPr lang="fr-FR" sz="1900" dirty="0" smtClean="0"/>
              <a:t> </a:t>
            </a:r>
            <a:r>
              <a:rPr lang="fr-FR" sz="1900" dirty="0" err="1" smtClean="0"/>
              <a:t>Musk</a:t>
            </a:r>
            <a:r>
              <a:rPr lang="fr-FR" sz="1900" dirty="0" smtClean="0"/>
              <a:t>, </a:t>
            </a:r>
            <a:r>
              <a:rPr lang="fr-FR" sz="1900" dirty="0" err="1" smtClean="0"/>
              <a:t>Youhou</a:t>
            </a:r>
            <a:r>
              <a:rPr lang="fr-FR" sz="1900" dirty="0" smtClean="0"/>
              <a:t> mon premier article perso, Steve Jobs…) </a:t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112" y="2484582"/>
            <a:ext cx="7180695" cy="370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6163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059709"/>
            <a:ext cx="5367026" cy="487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 smtClean="0"/>
              <a:t>Mise en place des </a:t>
            </a:r>
            <a:r>
              <a:rPr lang="fr-FR" u="sng" dirty="0" err="1" smtClean="0"/>
              <a:t>IDs</a:t>
            </a:r>
            <a:r>
              <a:rPr lang="fr-FR" u="sng" dirty="0" smtClean="0"/>
              <a:t>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&lt;h2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Youhou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mon premier article perso 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GB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steve_jobs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Steve Jobs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jeff_bezos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Jeff Bezos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--&gt;</a:t>
            </a:r>
          </a:p>
          <a:p>
            <a:pPr marL="0" indent="0">
              <a:buNone/>
            </a:pPr>
            <a:r>
              <a:rPr lang="fr-FR" sz="1900" dirty="0" smtClean="0"/>
              <a:t/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6330829" y="2179780"/>
            <a:ext cx="5367026" cy="487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/>
              <a:t>Création des ancres dans le sommaire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super article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en-GB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steve_jobs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Steve Jobs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jeff_bezos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Jeff Bezos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sz="1900" dirty="0" smtClean="0"/>
              <a:t/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14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d’un site internet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89091" y="2180496"/>
            <a:ext cx="4221716" cy="3678303"/>
          </a:xfrm>
        </p:spPr>
        <p:txBody>
          <a:bodyPr/>
          <a:lstStyle/>
          <a:p>
            <a:r>
              <a:rPr lang="fr-FR" dirty="0" smtClean="0"/>
              <a:t>Front-end : visuel du site internet </a:t>
            </a:r>
          </a:p>
          <a:p>
            <a:r>
              <a:rPr lang="fr-FR" dirty="0" smtClean="0"/>
              <a:t>Back-end : tout ce qui ne se voit pas (chargement de données dans la base de données, écriture en base de données, mise en place d’un réseau…)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6" y="1925933"/>
            <a:ext cx="4507345" cy="48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26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l’image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1948875"/>
            <a:ext cx="10825717" cy="4775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formats d’image : </a:t>
            </a:r>
          </a:p>
          <a:p>
            <a:r>
              <a:rPr lang="fr-FR" dirty="0" smtClean="0"/>
              <a:t>JPEG : pour les photographies, extension </a:t>
            </a:r>
            <a:r>
              <a:rPr lang="fr-FR" b="1" dirty="0" smtClean="0"/>
              <a:t>.</a:t>
            </a:r>
            <a:r>
              <a:rPr lang="fr-FR" b="1" dirty="0" err="1" smtClean="0"/>
              <a:t>jpg</a:t>
            </a:r>
            <a:r>
              <a:rPr lang="fr-FR" b="1" dirty="0" smtClean="0"/>
              <a:t> </a:t>
            </a:r>
            <a:r>
              <a:rPr lang="fr-FR" dirty="0" smtClean="0"/>
              <a:t>ou </a:t>
            </a:r>
            <a:r>
              <a:rPr lang="fr-FR" b="1" dirty="0" smtClean="0"/>
              <a:t>.jpeg</a:t>
            </a:r>
          </a:p>
          <a:p>
            <a:r>
              <a:rPr lang="fr-FR" dirty="0" smtClean="0"/>
              <a:t>PNG : pour tout autre type d’image figée (icone, logo, dessin…), extension </a:t>
            </a:r>
            <a:r>
              <a:rPr lang="fr-FR" b="1" dirty="0" smtClean="0"/>
              <a:t>.</a:t>
            </a:r>
            <a:r>
              <a:rPr lang="fr-FR" b="1" dirty="0" err="1" smtClean="0"/>
              <a:t>png</a:t>
            </a:r>
            <a:endParaRPr lang="fr-FR" b="1" dirty="0" smtClean="0"/>
          </a:p>
          <a:p>
            <a:r>
              <a:rPr lang="fr-FR" dirty="0" smtClean="0"/>
              <a:t>GIF </a:t>
            </a:r>
            <a:r>
              <a:rPr lang="fr-FR" dirty="0"/>
              <a:t>: </a:t>
            </a:r>
            <a:r>
              <a:rPr lang="fr-FR" dirty="0" smtClean="0"/>
              <a:t>pour les images animées, extension </a:t>
            </a:r>
            <a:r>
              <a:rPr lang="fr-FR" b="1" dirty="0" smtClean="0"/>
              <a:t>.</a:t>
            </a:r>
            <a:r>
              <a:rPr lang="fr-FR" b="1" dirty="0" err="1" smtClean="0"/>
              <a:t>gif</a:t>
            </a:r>
            <a:endParaRPr lang="fr-FR" b="1" dirty="0"/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>Insérer une image </a:t>
            </a:r>
            <a:r>
              <a:rPr lang="fr-FR" dirty="0"/>
              <a:t>: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”vacances_oleron.jpeg”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”Photo de mes vacances à l’ile d’Oléron”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fr-FR" dirty="0" smtClean="0"/>
              <a:t>Attributs :</a:t>
            </a:r>
          </a:p>
          <a:p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rc</a:t>
            </a:r>
            <a:r>
              <a:rPr lang="fr-FR" dirty="0" smtClean="0"/>
              <a:t> :  chemin vers l’image à afficher (privilégier chemin relatif)</a:t>
            </a:r>
          </a:p>
          <a:p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dirty="0" smtClean="0"/>
              <a:t> </a:t>
            </a:r>
            <a:r>
              <a:rPr lang="fr-FR" dirty="0"/>
              <a:t>:  </a:t>
            </a:r>
            <a:r>
              <a:rPr lang="fr-FR" dirty="0" smtClean="0"/>
              <a:t>affichage en cas de non chargement de l’image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023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 son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2173463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 smtClean="0"/>
              <a:t>Les formats </a:t>
            </a:r>
            <a:r>
              <a:rPr lang="fr-FR" sz="1900" dirty="0" err="1" smtClean="0"/>
              <a:t>audios</a:t>
            </a:r>
            <a:r>
              <a:rPr lang="fr-FR" sz="1900" dirty="0" smtClean="0"/>
              <a:t> : </a:t>
            </a:r>
          </a:p>
          <a:p>
            <a:r>
              <a:rPr lang="fr-FR" sz="1900" dirty="0" smtClean="0"/>
              <a:t>MP3 : plus ancien et compatible quasiment partout </a:t>
            </a:r>
            <a:endParaRPr lang="fr-FR" sz="1900" b="1" dirty="0" smtClean="0"/>
          </a:p>
          <a:p>
            <a:r>
              <a:rPr lang="fr-FR" sz="1900" dirty="0" smtClean="0"/>
              <a:t>OGG : format libre de droit surtout utilisé sur Linux</a:t>
            </a:r>
            <a:endParaRPr lang="fr-FR" sz="1900" b="1" dirty="0" smtClean="0"/>
          </a:p>
          <a:p>
            <a:r>
              <a:rPr lang="fr-FR" sz="1900" dirty="0" smtClean="0"/>
              <a:t>AAC </a:t>
            </a:r>
            <a:r>
              <a:rPr lang="fr-FR" sz="1900" dirty="0"/>
              <a:t>: </a:t>
            </a:r>
            <a:r>
              <a:rPr lang="fr-FR" sz="1900" dirty="0" smtClean="0"/>
              <a:t>format principalement utilisé par Apple</a:t>
            </a:r>
            <a:endParaRPr lang="fr-FR" sz="1900" b="1" dirty="0"/>
          </a:p>
          <a:p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dirty="0" smtClean="0"/>
              <a:t>Insérer du son (musique </a:t>
            </a:r>
            <a:r>
              <a:rPr lang="fr-FR" sz="1900" i="1" dirty="0" err="1" smtClean="0"/>
              <a:t>Grandioso</a:t>
            </a:r>
            <a:r>
              <a:rPr lang="fr-FR" sz="1900" dirty="0" smtClean="0"/>
              <a:t> de Hicham </a:t>
            </a:r>
            <a:r>
              <a:rPr lang="fr-FR" sz="1900" dirty="0" err="1" smtClean="0"/>
              <a:t>Chahidi</a:t>
            </a:r>
            <a:r>
              <a:rPr lang="fr-FR" sz="1900" dirty="0" smtClean="0"/>
              <a:t> téléchargée sur le site </a:t>
            </a:r>
            <a:r>
              <a:rPr lang="fr-FR" sz="1900" i="1" dirty="0" smtClean="0"/>
              <a:t>musicscreen.be</a:t>
            </a:r>
            <a:r>
              <a:rPr lang="fr-FR" sz="1900" dirty="0" smtClean="0"/>
              <a:t>) : </a:t>
            </a:r>
            <a:endParaRPr lang="fr-FR" sz="19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fr-FR" sz="1900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900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”Audio/</a:t>
            </a:r>
            <a:r>
              <a:rPr lang="fr-FR" sz="1900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/Grandioso.mp3”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&gt;&lt;/audio&gt;</a:t>
            </a:r>
          </a:p>
          <a:p>
            <a:pPr marL="0" indent="0">
              <a:buNone/>
            </a:pPr>
            <a:endParaRPr lang="fr-FR" sz="19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dirty="0" smtClean="0"/>
              <a:t>Pour afficher la barre de contrôle du son : </a:t>
            </a:r>
          </a:p>
          <a:p>
            <a:pPr marL="0" indent="0">
              <a:buNone/>
            </a:pP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fr-FR" sz="1900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9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9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”Audio/</a:t>
            </a:r>
            <a:r>
              <a:rPr lang="fr-FR" sz="1900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</a:t>
            </a:r>
            <a:r>
              <a:rPr lang="fr-FR" sz="19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/Grandioso.mp3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fr-FR" sz="1900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&gt;&lt;/audio&gt;</a:t>
            </a:r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176268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 son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1660118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 smtClean="0"/>
              <a:t>Proposer plusieurs formats de son : </a:t>
            </a:r>
            <a:endParaRPr lang="fr-FR" sz="1900" dirty="0"/>
          </a:p>
          <a:p>
            <a:pPr marL="0" indent="0">
              <a:buNone/>
            </a:pP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"Audio/Grandioso/Grandioso.mp3" 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"Audio/Grandioso/Grandioso.ogg" 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Grandioso.aac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audio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Quelques attributs disponibles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idth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longueur de la barre de son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joue le son en boucle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autoplay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lance le son automatiquement (très intrusif !)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236" y="5149516"/>
            <a:ext cx="7833527" cy="1490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142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la vidéo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2718893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Insérer une </a:t>
            </a:r>
            <a:r>
              <a:rPr lang="fr-FR" dirty="0" smtClean="0"/>
              <a:t>vidéo </a:t>
            </a:r>
            <a:r>
              <a:rPr lang="fr-FR" dirty="0"/>
              <a:t>: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/Bridge.mp4”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Quelques attributs disponibles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longueur du cadre de la vidéo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eight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hauteur du cadre de la vidéo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joue le son en boucle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autoplay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lance le son automatiquement (très intrusif !)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définit l’image affichée lorsque la vidéo n’est pas lancée (première image de la vidéo par défaut) 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927" y="2009153"/>
            <a:ext cx="5161882" cy="2947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622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les figures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724287"/>
            <a:ext cx="10825717" cy="5189862"/>
          </a:xfrm>
        </p:spPr>
        <p:txBody>
          <a:bodyPr>
            <a:normAutofit/>
          </a:bodyPr>
          <a:lstStyle/>
          <a:p>
            <a:r>
              <a:rPr lang="fr-FR" dirty="0" smtClean="0"/>
              <a:t>Elément illustratif </a:t>
            </a:r>
          </a:p>
          <a:p>
            <a:r>
              <a:rPr lang="fr-FR" dirty="0" smtClean="0"/>
              <a:t>Conteneur d’images, vidéos, texte…</a:t>
            </a:r>
          </a:p>
          <a:p>
            <a:r>
              <a:rPr lang="fr-FR" dirty="0" smtClean="0"/>
              <a:t>Possibilité d’insérer une légende</a:t>
            </a:r>
            <a:endParaRPr lang="fr-FR" dirty="0"/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&lt;figure&gt;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”vacances_oleron.jpeg”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”Photo de mes vacances à l’ile d’Oléron”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figcaption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de mes photos de vacances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figcaption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&lt;/figure&gt;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60275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les figures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724287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325" y="2299918"/>
            <a:ext cx="575945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545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formulaires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1848978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Objectifs d’un formulaire </a:t>
            </a:r>
          </a:p>
          <a:p>
            <a:r>
              <a:rPr lang="fr-FR" dirty="0" smtClean="0"/>
              <a:t>Récupérer des données saisies par l’utilisateur</a:t>
            </a:r>
          </a:p>
          <a:p>
            <a:r>
              <a:rPr lang="fr-FR" dirty="0" smtClean="0"/>
              <a:t>Envoyer ces données à un fichier PHP pour les traiter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insérer ici les éléments de votre formulaire (champs de saisie, boutons, </a:t>
            </a:r>
            <a:r>
              <a:rPr lang="fr-FR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fr-FR" dirty="0" smtClean="0"/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Remarque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Tous les éléments d’un formulaire sont encapsulés dans un et un seul paragraphe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8706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formulaires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943812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Deux attributs utilisés :</a:t>
            </a:r>
          </a:p>
          <a:p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ethod</a:t>
            </a:r>
            <a:r>
              <a:rPr lang="fr-FR" dirty="0" smtClean="0"/>
              <a:t> : le mode d’envoi des données au fichier </a:t>
            </a:r>
            <a:br>
              <a:rPr lang="fr-FR" dirty="0" smtClean="0"/>
            </a:br>
            <a:r>
              <a:rPr lang="fr-FR" dirty="0" smtClean="0"/>
              <a:t>Il y a deux méthodes disponibles :</a:t>
            </a:r>
          </a:p>
          <a:p>
            <a:pPr lvl="1"/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</a:t>
            </a:r>
            <a:r>
              <a:rPr lang="fr-FR" dirty="0" smtClean="0"/>
              <a:t> : données envoyées en clair dans l’URL de la page (ne pas envoyer de données sensibles comme des mots de passe), données envoyées de longueur 255 maximum</a:t>
            </a:r>
          </a:p>
          <a:p>
            <a:pPr lvl="1"/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ost</a:t>
            </a:r>
            <a:r>
              <a:rPr lang="fr-FR" dirty="0" smtClean="0"/>
              <a:t> : méthode la plus couramment utilisée, pas de limite de longueur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ction</a:t>
            </a:r>
            <a:r>
              <a:rPr lang="fr-FR" dirty="0" smtClean="0"/>
              <a:t> : le fichier PHP à qui envoyer les données et qui va les traiter par la suite</a:t>
            </a: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98303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318169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Champ permettant de récupérer les données entrées par un utilisateur</a:t>
            </a:r>
          </a:p>
          <a:p>
            <a:r>
              <a:rPr lang="fr-FR" dirty="0" smtClean="0"/>
              <a:t>Plusieurs types de champs en fonction du type d’éléments à récupérer (texte, nombre, couleur…) ou du mode de saisie (saisie clavier, curseurs…)</a:t>
            </a:r>
          </a:p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type_de_champ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04271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texte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3986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56218" y="2180496"/>
            <a:ext cx="5154589" cy="3678303"/>
          </a:xfrm>
        </p:spPr>
        <p:txBody>
          <a:bodyPr/>
          <a:lstStyle/>
          <a:p>
            <a:r>
              <a:rPr lang="fr-FR" dirty="0" smtClean="0"/>
              <a:t>Deux langages principaux : HTML et CSS utilisés dans des fichiers de code</a:t>
            </a:r>
          </a:p>
          <a:p>
            <a:r>
              <a:rPr lang="fr-FR" dirty="0" smtClean="0"/>
              <a:t>Fichiers de code définissent le visuel et les fonctionnalités du site web</a:t>
            </a:r>
          </a:p>
          <a:p>
            <a:r>
              <a:rPr lang="fr-FR" dirty="0" smtClean="0"/>
              <a:t>Fichiers de codes interprétés par un navigateur web</a:t>
            </a:r>
          </a:p>
          <a:p>
            <a:r>
              <a:rPr lang="fr-FR" dirty="0" smtClean="0"/>
              <a:t>Affichage à l’écran de la page web</a:t>
            </a:r>
            <a:endParaRPr lang="fr-FR" dirty="0"/>
          </a:p>
        </p:txBody>
      </p:sp>
      <p:pic>
        <p:nvPicPr>
          <p:cNvPr id="4" name="Image 3" descr="Principe, rôle du Navigateur Internet ou Navigateur Web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3" y="2823238"/>
            <a:ext cx="5711190" cy="2855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7962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label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166097"/>
            <a:ext cx="10825717" cy="3860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Donner un descriptif à un élément html </a:t>
            </a:r>
            <a:endParaRPr lang="en-GB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&lt;label&gt;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 d’utilisateur :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39" y="4531641"/>
            <a:ext cx="9032240" cy="1493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328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label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831111"/>
            <a:ext cx="10825717" cy="3860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Lier le label à l’élément HTML qu’il décrit </a:t>
            </a:r>
          </a:p>
          <a:p>
            <a:pPr lvl="1"/>
            <a:r>
              <a:rPr lang="fr-FR" dirty="0" smtClean="0"/>
              <a:t>Mettre un ID sur l’élément décrit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mon_id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fr-FR" dirty="0" smtClean="0">
              <a:solidFill>
                <a:srgbClr val="00B050"/>
              </a:solidFill>
            </a:endParaRPr>
          </a:p>
          <a:p>
            <a:pPr lvl="1"/>
            <a:r>
              <a:rPr lang="fr-FR" dirty="0" smtClean="0"/>
              <a:t>Référencer l’ID dans le label avec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mon_id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lvl="1"/>
            <a:r>
              <a:rPr lang="fr-FR" dirty="0" smtClean="0"/>
              <a:t>Nommer une variable qui va récupérer la saisie de l’utilisateur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username_result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fr-FR" dirty="0">
              <a:solidFill>
                <a:srgbClr val="00B050"/>
              </a:solidFill>
            </a:endParaRPr>
          </a:p>
          <a:p>
            <a:pPr lvl="1"/>
            <a:endParaRPr lang="en-GB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”username”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Nom 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d’utilisateur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: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”username”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username_result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399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texte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156857"/>
            <a:ext cx="10825717" cy="470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Quelques attributs disponibles pour la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</a:t>
            </a:r>
            <a:r>
              <a:rPr lang="fr-FR" dirty="0" smtClean="0">
                <a:latin typeface="+mj-lt"/>
              </a:rPr>
              <a:t>:</a:t>
            </a:r>
            <a:endParaRPr lang="fr-FR" b="1" i="1" dirty="0" smtClean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vl="0"/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placeholder</a:t>
            </a:r>
            <a:r>
              <a:rPr lang="fr-FR" dirty="0"/>
              <a:t> : écrit une indication dans le champ qui disparait lors du clic de la souris.</a:t>
            </a:r>
          </a:p>
          <a:p>
            <a:pPr lvl="0"/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/>
              <a:t> : </a:t>
            </a:r>
            <a:r>
              <a:rPr lang="fr-FR" dirty="0" smtClean="0"/>
              <a:t>met </a:t>
            </a:r>
            <a:r>
              <a:rPr lang="fr-FR" dirty="0"/>
              <a:t>une valeur par défaut qui ne disparait pas au clic de la souris. Il s’agit de la valeur associée à la variable ayant pour nom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/>
              <a:t>.</a:t>
            </a:r>
          </a:p>
          <a:p>
            <a:pPr lvl="0"/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fr-FR" dirty="0"/>
              <a:t> : indique la longueur du champ affiché à l’écran en nombre de caractères à saisir.</a:t>
            </a:r>
          </a:p>
          <a:p>
            <a:pPr lvl="0"/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maxlength</a:t>
            </a:r>
            <a:r>
              <a:rPr lang="fr-FR" dirty="0"/>
              <a:t> : donne le nombre maximal de caractères à saisir dans le champ.  </a:t>
            </a:r>
          </a:p>
          <a:p>
            <a:pPr lvl="0"/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disable</a:t>
            </a:r>
            <a:r>
              <a:rPr lang="fr-FR" dirty="0"/>
              <a:t> : grise un champ.</a:t>
            </a: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28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recherche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”search”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searchbar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Barre de recherché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”search”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searchbar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67" y="4356624"/>
            <a:ext cx="10108565" cy="158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137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d’email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Email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email_result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2" y="4251482"/>
            <a:ext cx="8702675" cy="1602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4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mot de passe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 de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052" y="4258076"/>
            <a:ext cx="9408795" cy="1710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7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d’url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Entrer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URL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12" y="4199021"/>
            <a:ext cx="1017587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046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nombre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”number”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”age”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”number”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”age”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9" name="Imag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12" y="4362250"/>
            <a:ext cx="10252075" cy="1630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275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numéro de téléphone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Téléphone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5" y="4286941"/>
            <a:ext cx="10344150" cy="175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122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curseur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332955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”range”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”mark”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 entre 0 et 10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”range”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”mark”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”0”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”10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”1”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777" y="4521249"/>
            <a:ext cx="8983345" cy="1665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092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deux langages du front-end : le html et le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530109" y="2984055"/>
            <a:ext cx="5080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Rôle du CSS : définir la mise en page des éléments de la page web</a:t>
            </a:r>
          </a:p>
          <a:p>
            <a:r>
              <a:rPr lang="fr-FR" dirty="0" smtClean="0"/>
              <a:t>Permet de mettre de la couleur, mettre en gras, en italique, souligner, ajouter des marges, une image de fond…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965585"/>
            <a:ext cx="5080699" cy="3678303"/>
          </a:xfrm>
        </p:spPr>
        <p:txBody>
          <a:bodyPr/>
          <a:lstStyle/>
          <a:p>
            <a:r>
              <a:rPr lang="fr-FR" dirty="0" smtClean="0"/>
              <a:t>Rôle du HTML : définir la structure de la page web</a:t>
            </a:r>
          </a:p>
          <a:p>
            <a:r>
              <a:rPr lang="fr-FR" dirty="0" smtClean="0"/>
              <a:t>Permet de diviser la page en sections, créer une entête, un pied de page, des paragraphes, des images…</a:t>
            </a:r>
          </a:p>
          <a:p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" r="51970"/>
          <a:stretch/>
        </p:blipFill>
        <p:spPr>
          <a:xfrm>
            <a:off x="2198252" y="2081716"/>
            <a:ext cx="1339273" cy="171016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5" r="4844"/>
          <a:stretch/>
        </p:blipFill>
        <p:spPr>
          <a:xfrm>
            <a:off x="8257306" y="2081716"/>
            <a:ext cx="1440874" cy="17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33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palette de couleur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332955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Quelle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votre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préférée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”#000000”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30" y="4440543"/>
            <a:ext cx="9337040" cy="1801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894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palette de couleur</a:t>
            </a:r>
            <a:endParaRPr lang="fr-FR" dirty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35" y="2315594"/>
            <a:ext cx="8355330" cy="3702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82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unique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541501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Combien d’heure de sport faites-vous par semaine en moyenne ?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Moins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2h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 2h et 3h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3h 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4h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 de 4h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8536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unique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21000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Un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</a:p>
          <a:p>
            <a:r>
              <a:rPr lang="fr-FR" dirty="0" smtClean="0"/>
              <a:t>Le même attribut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 smtClean="0"/>
              <a:t> pour tous les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définit une seule variable pour tous les éléments car formulaire à </a:t>
            </a:r>
            <a:r>
              <a:rPr lang="fr-FR" u="sng" dirty="0" smtClean="0"/>
              <a:t>choix unique</a:t>
            </a:r>
          </a:p>
          <a:p>
            <a:r>
              <a:rPr lang="fr-FR" dirty="0" smtClean="0"/>
              <a:t>Un attribut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attribue une valeur à la variable lorsque la case est cochée</a:t>
            </a:r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10" y="4022449"/>
            <a:ext cx="10114280" cy="1683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13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multiples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782130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uel type de vidéo YouTube regardez-vous :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Lifestyle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Divertissement et humour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Tuto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beauté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type de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vidéo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8333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multiples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21000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Un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</a:p>
          <a:p>
            <a:r>
              <a:rPr lang="fr-FR" dirty="0" smtClean="0"/>
              <a:t>Un attribut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définit une variable par élément car formulaire à </a:t>
            </a:r>
            <a:r>
              <a:rPr lang="fr-FR" u="sng" dirty="0" smtClean="0"/>
              <a:t>choix multiples</a:t>
            </a:r>
          </a:p>
          <a:p>
            <a:r>
              <a:rPr lang="fr-FR" dirty="0" smtClean="0"/>
              <a:t>Pas besoin d’attribut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 smtClean="0"/>
              <a:t> puisqu’une variable différente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15" y="3934550"/>
            <a:ext cx="8459470" cy="2018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777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90991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&lt;select&gt;&lt;/select&gt;</a:t>
            </a:r>
          </a:p>
          <a:p>
            <a:r>
              <a:rPr lang="fr-FR" dirty="0" smtClean="0"/>
              <a:t>Balises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&lt;option&gt;&lt;/option&gt;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une par choix possible dans la liste déroulante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premier choix est sélectionné par défaut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"post"</a:t>
            </a:r>
            <a:r>
              <a:rPr lang="en-GB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Sélectionnez une langue 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select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"pays"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francais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français (par défaut)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"espagnol"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espagnol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"anglais"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anglais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select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91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67" y="3011718"/>
            <a:ext cx="10197465" cy="2201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217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190991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Classer les choix par catégories :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Sélectionnez une langue 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europeen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francais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français (par défaut)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"espagnol"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espagnol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"anglais"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anglais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"asiatique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"mandarin"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mandarin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"japonais"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japonais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russe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russe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67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27" y="2840265"/>
            <a:ext cx="8653145" cy="2950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88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HTML : un langage a balise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8487" y="1828801"/>
            <a:ext cx="10955025" cy="4464108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utilise une 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balise ouvrante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une 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balise fermante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, entre les deux se trouve le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contenu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balise ouvrante&gt;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Contenu de la balise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&lt;/balise fermante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cs typeface="Arial" panose="020B0604020202020204" pitchFamily="34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cs typeface="Arial" panose="020B0604020202020204" pitchFamily="34" charset="0"/>
              </a:rPr>
              <a:t> : Le paragraphe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Ceci est un paragraphe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Il existe également des balises orphelines : des balises qui s’ouvrent et se ferment en même temps, sans contenu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 : le retour à la ligne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 marL="0" indent="0">
              <a:buNone/>
            </a:pPr>
            <a:endParaRPr lang="fr-FR" sz="16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peut ajouter des attributs à une balise pour rajouter des informations</a:t>
            </a:r>
          </a:p>
          <a:p>
            <a:pPr marL="0" indent="0">
              <a:buNone/>
            </a:pP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&lt;balise ouvrante </a:t>
            </a:r>
            <a:r>
              <a:rPr lang="fr-FR" sz="16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attribut1=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"valeur1"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6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attribut2=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"valeur2"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Contenu de la balise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&lt;/balise fermante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l’image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600" b="1" i="1" cap="small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"mon_image.jpg" 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fr-FR" sz="16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09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zone de texte multi-ligne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866207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"commentaire"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Laissez un commentaire si vous le souhaitez 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commentaire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commentaire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627793"/>
            <a:ext cx="9022080" cy="16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50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</a:t>
            </a:r>
            <a:r>
              <a:rPr lang="fr-FR" dirty="0" err="1" smtClean="0"/>
              <a:t>FieldSET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1673352"/>
            <a:ext cx="10825717" cy="5550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legend&gt;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Sondage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&lt;/legend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Combien 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d’heure de sport faites-vous par semaine en moyenne ?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Moins de 2h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Entre 2h et 3h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"3h_4h"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h_4h"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Entre 3h et 4h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"plus4h"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"plus4h"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Plus de 4h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7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</a:t>
            </a:r>
            <a:r>
              <a:rPr lang="fr-FR" dirty="0" err="1" smtClean="0"/>
              <a:t>FieldSET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226127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Créer un encadré autour des formulaire :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fr-FR" dirty="0" smtClean="0"/>
              <a:t>Mettre un titre à l’encadré : </a:t>
            </a:r>
            <a:r>
              <a:rPr lang="fr-FR" dirty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042" y="3383280"/>
            <a:ext cx="9225915" cy="2516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084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l’entête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entête 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ag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476" y="2747470"/>
            <a:ext cx="7599045" cy="3942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829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 pied de page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pied de page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838" y="2761052"/>
            <a:ext cx="7410324" cy="3910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44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la section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&lt;section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d’une section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289" y="2798064"/>
            <a:ext cx="7960551" cy="3833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18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l’article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&lt;article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article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article&gt;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090" y="2771648"/>
            <a:ext cx="7195820" cy="382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74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les informations complémentaires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aside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trouvent les informations annexes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aside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759" y="2744422"/>
            <a:ext cx="7396480" cy="3926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46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la division de contenu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conteneur quelconque 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Imag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8"/>
          <a:stretch/>
        </p:blipFill>
        <p:spPr bwMode="auto">
          <a:xfrm>
            <a:off x="2393315" y="2714752"/>
            <a:ext cx="7405370" cy="386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186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 modèle des boîtes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-157921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Les conteneurs sont emboitables les uns dans les autres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099" y="2502916"/>
            <a:ext cx="5765800" cy="393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12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Structure générale d’une page HTML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!DOCTYPE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html&gt;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que le document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 code HTML</a:t>
            </a:r>
            <a:b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	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début du code HTML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&lt;head&gt;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ntête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 code HTML :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informations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pour le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&lt;meta </a:t>
            </a:r>
            <a:r>
              <a:rPr lang="en-US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charset=</a:t>
            </a:r>
            <a:r>
              <a:rPr lang="en-US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“utf-8”</a:t>
            </a: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		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navigateur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web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&lt;title&gt;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Titre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&lt;/head&gt;</a:t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début du corps de la page :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HTML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lui-même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81192" y="5858799"/>
            <a:ext cx="10918081" cy="78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Cette structure de base est toujours la même : à apprendre par cœur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396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bonnes pratiques pour le html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396559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Utiliser le HTML pour définir la structure de la page et rien d’autre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utiliser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pour montrer qu’une expression est très importante et pas pour mettre en gras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 pas hésiter à commenter son code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les bonnes balises au bon endroit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mettre le contenu d’un article dans une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&lt;article&gt;&lt;/article&gt;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pas dans une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&lt;div&gt;&lt;/div&gt;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des photos, vidéos, musiques libres de droit !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Eviter de lancer des musiques et de vidéos automatiquement ! Attention aussi au fait de les lancer en boucle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crire du texte dans un paragraphe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&lt;p&gt;&lt;/p&gt;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ou dans un label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&lt;label&gt;&lt;/label&gt;</a:t>
            </a:r>
          </a:p>
        </p:txBody>
      </p:sp>
    </p:spTree>
    <p:extLst>
      <p:ext uri="{BB962C8B-B14F-4D97-AF65-F5344CB8AC3E}">
        <p14:creationId xmlns:p14="http://schemas.microsoft.com/office/powerpoint/2010/main" val="296175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2 : LE </a:t>
            </a:r>
            <a:r>
              <a:rPr lang="en-US" sz="2500" dirty="0" err="1" smtClean="0">
                <a:solidFill>
                  <a:schemeClr val="bg1"/>
                </a:solidFill>
              </a:rPr>
              <a:t>gestionnaire</a:t>
            </a:r>
            <a:r>
              <a:rPr lang="en-US" sz="2500" dirty="0" smtClean="0">
                <a:solidFill>
                  <a:schemeClr val="bg1"/>
                </a:solidFill>
              </a:rPr>
              <a:t> de version </a:t>
            </a:r>
            <a:r>
              <a:rPr lang="en-US" sz="2500" dirty="0" err="1" smtClean="0">
                <a:solidFill>
                  <a:schemeClr val="bg1"/>
                </a:solidFill>
              </a:rPr>
              <a:t>git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422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Wooclap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550995"/>
          </a:xfrm>
        </p:spPr>
        <p:txBody>
          <a:bodyPr>
            <a:normAutofit/>
          </a:bodyPr>
          <a:lstStyle/>
          <a:p>
            <a:r>
              <a:rPr lang="fr-FR" sz="2500" dirty="0" smtClean="0"/>
              <a:t>Sortez vos téléphones !</a:t>
            </a:r>
          </a:p>
          <a:p>
            <a:r>
              <a:rPr lang="fr-FR" sz="2500" dirty="0" smtClean="0"/>
              <a:t>Aller sur : </a:t>
            </a:r>
            <a:r>
              <a:rPr lang="fr-FR" sz="2500" dirty="0" smtClean="0">
                <a:solidFill>
                  <a:srgbClr val="0070C0"/>
                </a:solidFill>
              </a:rPr>
              <a:t>https://www.wooclap.com/HTML</a:t>
            </a:r>
            <a:endParaRPr lang="fr-FR" sz="2500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85" y="4479637"/>
            <a:ext cx="6217827" cy="19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5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qu’un gestionnaire de version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Gérer les problèmes de travail en équipe :</a:t>
            </a:r>
          </a:p>
          <a:p>
            <a:pPr lvl="1"/>
            <a:r>
              <a:rPr lang="fr-FR" dirty="0" smtClean="0"/>
              <a:t>Gérer les accès concurrents au même fichier : modification du même fichier au même moment par deux développeurs différents</a:t>
            </a:r>
          </a:p>
          <a:p>
            <a:pPr lvl="1"/>
            <a:r>
              <a:rPr lang="fr-FR" dirty="0" smtClean="0"/>
              <a:t>Ajouter de nouveaux fichiers</a:t>
            </a:r>
          </a:p>
          <a:p>
            <a:pPr lvl="1"/>
            <a:r>
              <a:rPr lang="fr-FR" dirty="0" smtClean="0"/>
              <a:t>Conserver l’historique des modifications</a:t>
            </a:r>
          </a:p>
          <a:p>
            <a:pPr lvl="1"/>
            <a:r>
              <a:rPr lang="fr-FR" dirty="0" smtClean="0"/>
              <a:t>Eviter les régressions et revenir en arrière le cas échéant</a:t>
            </a:r>
          </a:p>
          <a:p>
            <a:pPr lvl="1"/>
            <a:r>
              <a:rPr lang="fr-FR" dirty="0" smtClean="0"/>
              <a:t>Pouvoir faire des tests sur le code sans prendre le risque d’endommager les fonctionnalités existantes</a:t>
            </a:r>
          </a:p>
          <a:p>
            <a:pPr lvl="1"/>
            <a:r>
              <a:rPr lang="fr-FR" dirty="0" smtClean="0"/>
              <a:t>Eviter l’empilement de plusieurs versions de fichiers (Rapport.txt, RapportV2.txt, RapportFinal.txt, …)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38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qu’un gestionnaire de version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 gérer tous ces problèmes : gestionnaire de version </a:t>
            </a:r>
          </a:p>
          <a:p>
            <a:r>
              <a:rPr lang="fr-FR" dirty="0" smtClean="0"/>
              <a:t>Les plus connus : Subversion (SVN) et Git</a:t>
            </a:r>
          </a:p>
          <a:p>
            <a:r>
              <a:rPr lang="fr-FR" dirty="0" smtClean="0"/>
              <a:t>Pratique pour le travail à plusieurs mais aussi seul : garder l’historique des modifications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229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de git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6" y="1931488"/>
            <a:ext cx="4541494" cy="4284585"/>
          </a:xfr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503804" y="6216073"/>
            <a:ext cx="4618881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None/>
            </a:pPr>
            <a:r>
              <a:rPr lang="fr-FR" dirty="0" smtClean="0"/>
              <a:t>Schéma issu du cours de Git d’</a:t>
            </a:r>
            <a:r>
              <a:rPr lang="fr-FR" dirty="0" err="1" smtClean="0"/>
              <a:t>OpenClassrooms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6096000" y="2180496"/>
            <a:ext cx="551480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Lorsqu’une nouvelle fonctionnalité est terminée, développeur envoie les modifications sur le serveur</a:t>
            </a:r>
          </a:p>
          <a:p>
            <a:r>
              <a:rPr lang="fr-FR" dirty="0" smtClean="0"/>
              <a:t>Ses collègues récupèrent les modifications sur le serveur</a:t>
            </a:r>
            <a:endParaRPr lang="fr-FR" dirty="0"/>
          </a:p>
          <a:p>
            <a:r>
              <a:rPr lang="fr-FR" dirty="0" smtClean="0"/>
              <a:t>Modifications en local donc pas de problèmes d’accès concurrent</a:t>
            </a:r>
          </a:p>
        </p:txBody>
      </p:sp>
    </p:spTree>
    <p:extLst>
      <p:ext uri="{BB962C8B-B14F-4D97-AF65-F5344CB8AC3E}">
        <p14:creationId xmlns:p14="http://schemas.microsoft.com/office/powerpoint/2010/main" val="128880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Créer un </a:t>
            </a:r>
            <a:r>
              <a:rPr lang="fr-FR" dirty="0" err="1" smtClean="0"/>
              <a:t>repository</a:t>
            </a:r>
            <a:r>
              <a:rPr lang="fr-FR" dirty="0" smtClean="0"/>
              <a:t> git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1133578"/>
            <a:ext cx="11029615" cy="3678303"/>
          </a:xfrm>
        </p:spPr>
        <p:txBody>
          <a:bodyPr/>
          <a:lstStyle/>
          <a:p>
            <a:r>
              <a:rPr lang="fr-FR" dirty="0" smtClean="0"/>
              <a:t>Créer un projet, rentrer dans ce dossier puis l’initialiser : </a:t>
            </a:r>
          </a:p>
          <a:p>
            <a:pPr marL="0" indent="0">
              <a:buNone/>
            </a:pP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projet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cd projet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0052" b="75098"/>
          <a:stretch/>
        </p:blipFill>
        <p:spPr>
          <a:xfrm>
            <a:off x="2516852" y="3717549"/>
            <a:ext cx="7158296" cy="2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0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Créer un </a:t>
            </a:r>
            <a:r>
              <a:rPr lang="fr-FR" dirty="0" err="1" smtClean="0"/>
              <a:t>repository</a:t>
            </a:r>
            <a:r>
              <a:rPr lang="fr-FR" dirty="0" smtClean="0"/>
              <a:t> git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671757"/>
            <a:ext cx="11029615" cy="3678303"/>
          </a:xfrm>
        </p:spPr>
        <p:txBody>
          <a:bodyPr/>
          <a:lstStyle/>
          <a:p>
            <a:r>
              <a:rPr lang="fr-FR" dirty="0" smtClean="0"/>
              <a:t>On ajoute le fichier suivant au projet : 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6293" r="65175" b="46280"/>
          <a:stretch/>
        </p:blipFill>
        <p:spPr>
          <a:xfrm>
            <a:off x="3729807" y="2796045"/>
            <a:ext cx="4732385" cy="362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0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Connaitre le statut de ses fichiers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1881723"/>
            <a:ext cx="11029615" cy="4925476"/>
          </a:xfrm>
        </p:spPr>
        <p:txBody>
          <a:bodyPr/>
          <a:lstStyle/>
          <a:p>
            <a:r>
              <a:rPr lang="fr-FR" dirty="0" smtClean="0"/>
              <a:t>Vérifier l’état des fichiers du </a:t>
            </a:r>
            <a:r>
              <a:rPr lang="fr-FR" dirty="0" err="1" smtClean="0"/>
              <a:t>repository</a:t>
            </a:r>
            <a:r>
              <a:rPr lang="fr-FR" dirty="0" smtClean="0"/>
              <a:t> : 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urier New" panose="02070309020205020404" pitchFamily="49" charset="0"/>
              </a:rPr>
              <a:t>=&gt; Un fichier non traqué (non connu par le </a:t>
            </a:r>
            <a:r>
              <a:rPr lang="fr-FR" dirty="0" err="1" smtClean="0">
                <a:cs typeface="Courier New" panose="02070309020205020404" pitchFamily="49" charset="0"/>
              </a:rPr>
              <a:t>repository</a:t>
            </a:r>
            <a:r>
              <a:rPr lang="fr-FR" dirty="0" smtClean="0"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r="55860" b="71264"/>
          <a:stretch/>
        </p:blipFill>
        <p:spPr>
          <a:xfrm>
            <a:off x="2452303" y="2904885"/>
            <a:ext cx="7287393" cy="266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Soumettre des modifications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241938"/>
            <a:ext cx="11029615" cy="4925476"/>
          </a:xfrm>
        </p:spPr>
        <p:txBody>
          <a:bodyPr>
            <a:normAutofit/>
          </a:bodyPr>
          <a:lstStyle/>
          <a:p>
            <a:r>
              <a:rPr lang="fr-FR" dirty="0" smtClean="0"/>
              <a:t>Pour cela il faut créer un commit :</a:t>
            </a:r>
          </a:p>
          <a:p>
            <a:pPr lvl="1"/>
            <a:r>
              <a:rPr lang="fr-FR" dirty="0" smtClean="0"/>
              <a:t>Ajouter des fichiers au commit :</a:t>
            </a:r>
          </a:p>
          <a:p>
            <a:pPr marL="324000" lvl="1" indent="0">
              <a:buNone/>
            </a:pPr>
            <a:r>
              <a:rPr lang="fr-FR" dirty="0" smtClean="0"/>
              <a:t>	 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code.html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 (ajoute tous les fichiers modifiés)</a:t>
            </a:r>
          </a:p>
          <a:p>
            <a:pPr lvl="1"/>
            <a:r>
              <a:rPr lang="fr-FR" dirty="0" smtClean="0"/>
              <a:t>« </a:t>
            </a:r>
            <a:r>
              <a:rPr lang="fr-FR" dirty="0" err="1" smtClean="0"/>
              <a:t>Commiter</a:t>
            </a:r>
            <a:r>
              <a:rPr lang="fr-FR" dirty="0" smtClean="0"/>
              <a:t> » avec un message explicite !</a:t>
            </a:r>
          </a:p>
          <a:p>
            <a:pPr marL="0" indent="0">
              <a:buNone/>
            </a:pP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 git commit –m </a:t>
            </a:r>
            <a:r>
              <a:rPr lang="fr-FR" sz="1600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"fonctionnalité salut"</a:t>
            </a:r>
            <a:endParaRPr lang="fr-FR" sz="1600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2754" b="73883"/>
          <a:stretch/>
        </p:blipFill>
        <p:spPr>
          <a:xfrm>
            <a:off x="2690261" y="3901567"/>
            <a:ext cx="6811478" cy="26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0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commentaires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Commentaire : code qui a pour but de documenter le code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&lt;!-- ceci est un commentaire --&gt;</a:t>
            </a: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&lt;!-- 	Nom du fichier : index.html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 	Auteur : Fabien Simonet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	Date de création : 15/08/2019 --&gt;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Documenter le code quel que soit le langage utilisé, le vous du futur vous remerciera !!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8635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le commit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84436" y="2532527"/>
            <a:ext cx="682637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Commit modifie l’historique des modifications en local sur votre machine</a:t>
            </a:r>
          </a:p>
          <a:p>
            <a:r>
              <a:rPr lang="fr-FR" dirty="0" smtClean="0"/>
              <a:t>N’enregistre que les modifications apportées au projet</a:t>
            </a:r>
          </a:p>
          <a:p>
            <a:r>
              <a:rPr lang="fr-FR" dirty="0" smtClean="0"/>
              <a:t>Facile de revenir en arrière en cas de régression car le serveur n’est pas impacté</a:t>
            </a:r>
          </a:p>
          <a:p>
            <a:r>
              <a:rPr lang="fr-FR" dirty="0" smtClean="0"/>
              <a:t>Faire de petits commit pour faciliter le retour en arrière</a:t>
            </a:r>
          </a:p>
          <a:p>
            <a:r>
              <a:rPr lang="fr-FR" dirty="0" smtClean="0"/>
              <a:t>Faire des </a:t>
            </a:r>
            <a:r>
              <a:rPr lang="fr-FR" dirty="0" err="1" smtClean="0"/>
              <a:t>commits</a:t>
            </a:r>
            <a:r>
              <a:rPr lang="fr-FR" dirty="0" smtClean="0"/>
              <a:t> régulièrement</a:t>
            </a:r>
            <a:endParaRPr lang="fr-FR" dirty="0"/>
          </a:p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56" y="2532527"/>
            <a:ext cx="3286584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le commit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92436" y="2310854"/>
            <a:ext cx="682637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Succession de </a:t>
            </a:r>
            <a:r>
              <a:rPr lang="fr-FR" dirty="0" err="1" smtClean="0"/>
              <a:t>commits</a:t>
            </a:r>
            <a:r>
              <a:rPr lang="fr-FR" dirty="0" smtClean="0"/>
              <a:t> avec un commit par fonctionnalité</a:t>
            </a:r>
            <a:endParaRPr lang="fr-FR" dirty="0"/>
          </a:p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91" y="1950880"/>
            <a:ext cx="3397110" cy="4434456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97165" y="6206837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80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Afficher les modifications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20436" y="454344"/>
            <a:ext cx="1061258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Pour voir afficher les modifications de son fichier par rapport à la version connue par l’historique des modifications (avant commit)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nomFichier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8388" b="64177"/>
          <a:stretch/>
        </p:blipFill>
        <p:spPr>
          <a:xfrm>
            <a:off x="3136173" y="2937915"/>
            <a:ext cx="5781108" cy="368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Pousser les modifications sur le serveur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3756699"/>
            <a:ext cx="11029615" cy="4925476"/>
          </a:xfrm>
        </p:spPr>
        <p:txBody>
          <a:bodyPr>
            <a:normAutofit/>
          </a:bodyPr>
          <a:lstStyle/>
          <a:p>
            <a:r>
              <a:rPr lang="fr-FR" dirty="0" smtClean="0"/>
              <a:t>Pour envoyer les </a:t>
            </a:r>
            <a:r>
              <a:rPr lang="fr-FR" dirty="0" err="1" smtClean="0"/>
              <a:t>commits</a:t>
            </a:r>
            <a:r>
              <a:rPr lang="fr-FR" dirty="0" smtClean="0"/>
              <a:t> sur le serveur :</a:t>
            </a:r>
          </a:p>
          <a:p>
            <a:pPr lvl="1"/>
            <a:r>
              <a:rPr lang="en-US" dirty="0" err="1" smtClean="0"/>
              <a:t>Récupérer</a:t>
            </a:r>
            <a:r>
              <a:rPr lang="en-US" dirty="0" smtClean="0"/>
              <a:t> </a:t>
            </a:r>
            <a:r>
              <a:rPr lang="en-US" dirty="0"/>
              <a:t>la </a:t>
            </a:r>
            <a:r>
              <a:rPr lang="en-US" dirty="0" err="1"/>
              <a:t>dernière</a:t>
            </a:r>
            <a:r>
              <a:rPr lang="en-US" dirty="0"/>
              <a:t> version du repository sur le </a:t>
            </a:r>
            <a:r>
              <a:rPr lang="en-US" dirty="0" err="1"/>
              <a:t>serveur</a:t>
            </a:r>
            <a:r>
              <a:rPr lang="en-US" dirty="0"/>
              <a:t>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git pull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git pull</a:t>
            </a:r>
            <a:endParaRPr lang="en-US" dirty="0"/>
          </a:p>
          <a:p>
            <a:pPr lvl="1"/>
            <a:r>
              <a:rPr lang="en-US" dirty="0" err="1"/>
              <a:t>Envoyer</a:t>
            </a:r>
            <a:r>
              <a:rPr lang="en-US" dirty="0"/>
              <a:t> les modification sur le </a:t>
            </a:r>
            <a:r>
              <a:rPr lang="en-US" dirty="0" err="1"/>
              <a:t>serveur</a:t>
            </a:r>
            <a:r>
              <a:rPr lang="en-US" dirty="0"/>
              <a:t>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git push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git push</a:t>
            </a:r>
          </a:p>
          <a:p>
            <a:endParaRPr lang="fr-FR" dirty="0" smtClean="0"/>
          </a:p>
          <a:p>
            <a:r>
              <a:rPr lang="fr-FR" dirty="0" smtClean="0"/>
              <a:t>Ne push sur le serveur qu’un code qui fonctionne !!!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Faire environ un push par jour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Moins souvent car une fois sur le serveur c’est plus pénible de revenir en arrière</a:t>
            </a:r>
          </a:p>
          <a:p>
            <a:pPr>
              <a:buFont typeface="Symbol" panose="05050102010706020507" pitchFamily="18" charset="2"/>
              <a:buChar char="Þ"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88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pousser le commit sur le serveur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2813"/>
          </a:xfrm>
        </p:spPr>
        <p:txBody>
          <a:bodyPr>
            <a:normAutofit/>
          </a:bodyPr>
          <a:lstStyle/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Ne push sur le serveur qu’un code qui fonctionne !!!</a:t>
            </a:r>
            <a:endParaRPr lang="en-US" dirty="0" smtClean="0"/>
          </a:p>
          <a:p>
            <a:r>
              <a:rPr lang="en-US" dirty="0" smtClean="0"/>
              <a:t>Attention !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fois</a:t>
            </a:r>
            <a:r>
              <a:rPr lang="en-US" dirty="0" smtClean="0"/>
              <a:t> que </a:t>
            </a:r>
            <a:r>
              <a:rPr lang="fr-FR" dirty="0" smtClean="0"/>
              <a:t>le</a:t>
            </a:r>
            <a:r>
              <a:rPr lang="en-US" dirty="0" smtClean="0"/>
              <a:t> commit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publié</a:t>
            </a:r>
            <a:r>
              <a:rPr lang="en-US" dirty="0" smtClean="0"/>
              <a:t> sur le </a:t>
            </a:r>
            <a:r>
              <a:rPr lang="en-US" dirty="0" err="1" smtClean="0"/>
              <a:t>serveur</a:t>
            </a:r>
            <a:r>
              <a:rPr lang="en-US" dirty="0" smtClean="0"/>
              <a:t>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beaucoup plus </a:t>
            </a:r>
            <a:r>
              <a:rPr lang="en-US" dirty="0" err="1" smtClean="0"/>
              <a:t>compliqué</a:t>
            </a:r>
            <a:r>
              <a:rPr lang="en-US" dirty="0" smtClean="0"/>
              <a:t> de </a:t>
            </a:r>
            <a:r>
              <a:rPr lang="en-US" dirty="0" err="1" smtClean="0"/>
              <a:t>revenir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arrière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cas</a:t>
            </a:r>
            <a:r>
              <a:rPr lang="en-US" dirty="0" smtClean="0"/>
              <a:t> de </a:t>
            </a:r>
            <a:r>
              <a:rPr lang="en-US" dirty="0" err="1" smtClean="0"/>
              <a:t>problème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Un push par jour à </a:t>
            </a:r>
            <a:r>
              <a:rPr lang="en-US" dirty="0" err="1" smtClean="0"/>
              <a:t>peu</a:t>
            </a:r>
            <a:r>
              <a:rPr lang="en-US" dirty="0" smtClean="0"/>
              <a:t> </a:t>
            </a:r>
            <a:r>
              <a:rPr lang="en-US" dirty="0" err="1" smtClean="0"/>
              <a:t>près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2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386171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Récupérer un projet déjà existant :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clone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"URL du projet"</a:t>
            </a:r>
          </a:p>
          <a:p>
            <a:pPr marL="0" indent="0">
              <a:buNone/>
            </a:pPr>
            <a:endParaRPr lang="fr-FR" b="1" i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bg2">
                    <a:lumMod val="25000"/>
                  </a:schemeClr>
                </a:solidFill>
                <a:latin typeface="+mj-lt"/>
                <a:cs typeface="Courier New" panose="02070309020205020404" pitchFamily="49" charset="0"/>
              </a:rPr>
              <a:t>Pour récupérer ce cours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clone 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"https</a:t>
            </a:r>
            <a:r>
              <a:rPr lang="fr-FR" b="1" i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github.com/</a:t>
            </a:r>
            <a:r>
              <a:rPr lang="fr-FR" b="1" i="1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/Web-Formation-2019.git"</a:t>
            </a:r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860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386171"/>
            <a:ext cx="11029615" cy="5171651"/>
          </a:xfrm>
        </p:spPr>
        <p:txBody>
          <a:bodyPr>
            <a:normAutofit/>
          </a:bodyPr>
          <a:lstStyle/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077" y="1902691"/>
            <a:ext cx="1950478" cy="4411080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0" y="6209862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6179127" y="2180496"/>
            <a:ext cx="5431680" cy="455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Font typeface="Wingdings 2" panose="05020102010507070707" pitchFamily="18" charset="2"/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/>
              <a:t>En général au minimum deux branches : une branche </a:t>
            </a:r>
            <a:r>
              <a:rPr lang="fr-FR" dirty="0" err="1" smtClean="0"/>
              <a:t>prod</a:t>
            </a:r>
            <a:r>
              <a:rPr lang="fr-FR" dirty="0" smtClean="0"/>
              <a:t> et une branche </a:t>
            </a:r>
            <a:r>
              <a:rPr lang="fr-FR" dirty="0" err="1" smtClean="0"/>
              <a:t>dev</a:t>
            </a:r>
            <a:endParaRPr lang="fr-FR" dirty="0" smtClean="0"/>
          </a:p>
          <a:p>
            <a:r>
              <a:rPr lang="fr-FR" dirty="0" smtClean="0"/>
              <a:t>Branche </a:t>
            </a:r>
            <a:r>
              <a:rPr lang="fr-FR" dirty="0" err="1" smtClean="0"/>
              <a:t>prod</a:t>
            </a:r>
            <a:r>
              <a:rPr lang="fr-FR" dirty="0" smtClean="0"/>
              <a:t> : version du logiciel disponible pour l’utilisateur = en production</a:t>
            </a:r>
          </a:p>
          <a:p>
            <a:r>
              <a:rPr lang="fr-FR" dirty="0" smtClean="0"/>
              <a:t>Branche </a:t>
            </a:r>
            <a:r>
              <a:rPr lang="fr-FR" dirty="0" err="1" smtClean="0"/>
              <a:t>dev</a:t>
            </a:r>
            <a:r>
              <a:rPr lang="fr-FR" dirty="0" smtClean="0"/>
              <a:t> : versions du logiciel dont de nouvelles fonctionnalités sont en cours de développement = en développement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099845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Créer une nouvelle branche : 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nomNouvelleBranche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endParaRPr lang="fr-FR" dirty="0"/>
          </a:p>
          <a:p>
            <a:r>
              <a:rPr lang="fr-FR" dirty="0" smtClean="0"/>
              <a:t>Passer d’une branche à une autre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nomNouvelleBranche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2438" b="75965"/>
          <a:stretch/>
        </p:blipFill>
        <p:spPr>
          <a:xfrm>
            <a:off x="2661386" y="4100034"/>
            <a:ext cx="6869228" cy="247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3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481009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Mettre à jour une branche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rebase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84" y="1937104"/>
            <a:ext cx="5736480" cy="4300600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6161361" y="6209827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844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813517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Fusionner deux branches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Aller sur la branche principale</a:t>
            </a:r>
          </a:p>
          <a:p>
            <a:pPr marL="630000" lvl="2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Faire le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merge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avec la branche principale</a:t>
            </a:r>
          </a:p>
          <a:p>
            <a:pPr marL="630000" lvl="2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feature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nouveau_bouton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dirty="0" smtClean="0"/>
              <a:t>	 	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80" y="1897813"/>
            <a:ext cx="5106266" cy="4341062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6161361" y="6209827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343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titres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7302" y="1208148"/>
            <a:ext cx="6761717" cy="3678303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 titre est méga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super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h3&gt;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&lt;/h3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h4&gt;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moyennement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&lt;/h4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h5&gt;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n’est pas vraiment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&lt;/h5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h6&gt;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 titre n’est pas du tout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&lt;/h6&gt;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2" y="3806655"/>
            <a:ext cx="7078777" cy="2788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7715388" y="2449320"/>
            <a:ext cx="4024729" cy="78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Six niveaux de titre du plus important au moins important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204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Git dans un projet à plusieurs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473" y="2181225"/>
            <a:ext cx="8703054" cy="3678238"/>
          </a:xfrm>
        </p:spPr>
      </p:pic>
      <p:sp>
        <p:nvSpPr>
          <p:cNvPr id="4" name="Espace réservé du contenu 2"/>
          <p:cNvSpPr txBox="1">
            <a:spLocks/>
          </p:cNvSpPr>
          <p:nvPr/>
        </p:nvSpPr>
        <p:spPr>
          <a:xfrm>
            <a:off x="406401" y="6209827"/>
            <a:ext cx="10945796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167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Ignorer des fichiers : .</a:t>
            </a:r>
            <a:r>
              <a:rPr lang="fr-FR" dirty="0" err="1" smtClean="0"/>
              <a:t>gitignore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55083" y="850459"/>
            <a:ext cx="11029615" cy="3678303"/>
          </a:xfrm>
        </p:spPr>
        <p:txBody>
          <a:bodyPr/>
          <a:lstStyle/>
          <a:p>
            <a:r>
              <a:rPr lang="fr-FR" dirty="0" smtClean="0"/>
              <a:t>Pour ignorer des fichiers à commit : les ajouter dans un fichier .</a:t>
            </a:r>
            <a:r>
              <a:rPr lang="fr-FR" dirty="0" err="1" smtClean="0"/>
              <a:t>gitignore</a:t>
            </a:r>
            <a:r>
              <a:rPr lang="fr-FR" dirty="0" smtClean="0"/>
              <a:t> à la racine du projet</a:t>
            </a:r>
          </a:p>
          <a:p>
            <a:r>
              <a:rPr lang="fr-FR" dirty="0" smtClean="0"/>
              <a:t>On enlève généralement tous les fichiers temporaires </a:t>
            </a:r>
          </a:p>
          <a:p>
            <a:pPr marL="0" indent="0">
              <a:buNone/>
            </a:pPr>
            <a:r>
              <a:rPr lang="fr-FR" dirty="0" smtClean="0"/>
              <a:t>=&gt; Ajouter la ligne suivante au fichier .</a:t>
            </a:r>
            <a:r>
              <a:rPr lang="fr-FR" dirty="0" err="1" smtClean="0"/>
              <a:t>gitignore</a:t>
            </a:r>
            <a:r>
              <a:rPr lang="fr-FR" dirty="0" smtClean="0"/>
              <a:t> :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*.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89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Plateforme d’hébergement et de gestion de développement logiciel basée sur git</a:t>
            </a:r>
          </a:p>
          <a:p>
            <a:pPr lvl="1"/>
            <a:r>
              <a:rPr lang="fr-FR" dirty="0" err="1" smtClean="0"/>
              <a:t>Github</a:t>
            </a:r>
            <a:endParaRPr lang="fr-FR" dirty="0" smtClean="0"/>
          </a:p>
          <a:p>
            <a:pPr lvl="1"/>
            <a:r>
              <a:rPr lang="fr-FR" dirty="0" err="1" smtClean="0"/>
              <a:t>Gitlab</a:t>
            </a:r>
            <a:endParaRPr lang="fr-FR" dirty="0" smtClean="0"/>
          </a:p>
          <a:p>
            <a:pPr lvl="1"/>
            <a:r>
              <a:rPr lang="fr-FR" dirty="0" err="1" smtClean="0"/>
              <a:t>Bitbucket</a:t>
            </a:r>
            <a:endParaRPr lang="fr-FR" dirty="0" smtClean="0"/>
          </a:p>
          <a:p>
            <a:pPr lvl="1"/>
            <a:r>
              <a:rPr lang="fr-FR" dirty="0" smtClean="0"/>
              <a:t>…</a:t>
            </a:r>
          </a:p>
          <a:p>
            <a:r>
              <a:rPr lang="fr-FR" dirty="0" smtClean="0"/>
              <a:t>“Réseau social du développeur”</a:t>
            </a:r>
          </a:p>
          <a:p>
            <a:r>
              <a:rPr lang="fr-FR" dirty="0" smtClean="0"/>
              <a:t>Profil avec tous ses projets = </a:t>
            </a:r>
            <a:r>
              <a:rPr lang="fr-FR" dirty="0" err="1" smtClean="0"/>
              <a:t>repositories</a:t>
            </a:r>
            <a:endParaRPr lang="fr-FR" dirty="0" smtClean="0"/>
          </a:p>
          <a:p>
            <a:r>
              <a:rPr lang="fr-FR" dirty="0" smtClean="0"/>
              <a:t>Les projets postés sont Open Source : liberté de réutiliser les projets des autres pour ses besoins ou d’améliorer un projet existant</a:t>
            </a:r>
          </a:p>
          <a:p>
            <a:r>
              <a:rPr lang="fr-FR" dirty="0" smtClean="0"/>
              <a:t>Par défaut, projets en </a:t>
            </a:r>
            <a:r>
              <a:rPr lang="fr-FR" dirty="0" err="1" smtClean="0"/>
              <a:t>readonly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091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profil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632" y="2005735"/>
            <a:ext cx="9458735" cy="45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</a:t>
            </a:r>
            <a:r>
              <a:rPr lang="fr-FR" dirty="0" err="1" smtClean="0"/>
              <a:t>repositories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54" y="2050271"/>
            <a:ext cx="9445491" cy="451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4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détails d’un </a:t>
            </a:r>
            <a:r>
              <a:rPr lang="fr-FR" dirty="0" err="1" smtClean="0"/>
              <a:t>repository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245"/>
          <a:stretch/>
        </p:blipFill>
        <p:spPr>
          <a:xfrm>
            <a:off x="628073" y="1920241"/>
            <a:ext cx="10962792" cy="51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récupérer l’url du </a:t>
            </a:r>
            <a:r>
              <a:rPr lang="fr-FR" dirty="0" err="1" smtClean="0"/>
              <a:t>repository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816"/>
          <a:stretch/>
        </p:blipFill>
        <p:spPr>
          <a:xfrm>
            <a:off x="664669" y="1968008"/>
            <a:ext cx="10862662" cy="522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2 : LE CSS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94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Wooclap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550995"/>
          </a:xfrm>
        </p:spPr>
        <p:txBody>
          <a:bodyPr>
            <a:normAutofit/>
          </a:bodyPr>
          <a:lstStyle/>
          <a:p>
            <a:r>
              <a:rPr lang="fr-FR" sz="2500" dirty="0" smtClean="0"/>
              <a:t>Sortez vos téléphones !</a:t>
            </a:r>
          </a:p>
          <a:p>
            <a:r>
              <a:rPr lang="fr-FR" sz="2500" dirty="0" smtClean="0"/>
              <a:t>Aller sur : </a:t>
            </a:r>
            <a:r>
              <a:rPr lang="fr-FR" sz="2500" dirty="0" smtClean="0">
                <a:solidFill>
                  <a:srgbClr val="0070C0"/>
                </a:solidFill>
              </a:rPr>
              <a:t>https://www.wooclap.com/GIT</a:t>
            </a:r>
            <a:endParaRPr lang="fr-FR" sz="2500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85" y="4479637"/>
            <a:ext cx="6217827" cy="19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3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 du rôle du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984055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Rôle du CSS : définir la mise en forme des éléments de la page web</a:t>
            </a:r>
          </a:p>
          <a:p>
            <a:r>
              <a:rPr lang="fr-FR" dirty="0" smtClean="0"/>
              <a:t>Permet de mettre de la couleur, mettre en gras, en italique, souligner, ajouter des marges, une image de fond…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5" r="4844"/>
          <a:stretch/>
        </p:blipFill>
        <p:spPr>
          <a:xfrm>
            <a:off x="5375563" y="2238734"/>
            <a:ext cx="1440874" cy="17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5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Dividende</Template>
  <TotalTime>1758</TotalTime>
  <Words>6040</Words>
  <Application>Microsoft Office PowerPoint</Application>
  <PresentationFormat>Grand écran</PresentationFormat>
  <Paragraphs>1005</Paragraphs>
  <Slides>182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182</vt:i4>
      </vt:variant>
    </vt:vector>
  </HeadingPairs>
  <TitlesOfParts>
    <vt:vector size="192" baseType="lpstr">
      <vt:lpstr>Arial</vt:lpstr>
      <vt:lpstr>Calibri</vt:lpstr>
      <vt:lpstr>Courier New</vt:lpstr>
      <vt:lpstr>Gill Sans MT</vt:lpstr>
      <vt:lpstr>Gill Sans MT (Corps)</vt:lpstr>
      <vt:lpstr>Symbol</vt:lpstr>
      <vt:lpstr>Times New Roman</vt:lpstr>
      <vt:lpstr>Wingdings</vt:lpstr>
      <vt:lpstr>Wingdings 2</vt:lpstr>
      <vt:lpstr>Dividende</vt:lpstr>
      <vt:lpstr>COURS DE WEB</vt:lpstr>
      <vt:lpstr>Fonctionnement d’un site internet</vt:lpstr>
      <vt:lpstr>Fonctionnement d’un site internet</vt:lpstr>
      <vt:lpstr>Front-end</vt:lpstr>
      <vt:lpstr>Les deux langages du front-end : le html et le css</vt:lpstr>
      <vt:lpstr>HTML : un langage a balise</vt:lpstr>
      <vt:lpstr>Structure générale d’une page HTML</vt:lpstr>
      <vt:lpstr>Les commentaires</vt:lpstr>
      <vt:lpstr>Manipulation de texte : les titres</vt:lpstr>
      <vt:lpstr>Manipulation de texte : les paragraphes</vt:lpstr>
      <vt:lpstr>Manipulation de texte : les paragraphes</vt:lpstr>
      <vt:lpstr>Manipulation de texte : les paragraphes</vt:lpstr>
      <vt:lpstr>Manipulation de texte :  ACCENTUER UN MOT OU UNE EXPRESSION</vt:lpstr>
      <vt:lpstr>Manipulation de texte :  ACCENTUER UN MOT OU UNE EXPRESSION</vt:lpstr>
      <vt:lpstr>Manipulation de texte :  ACCENTUER UN MOT OU UNE EXPRESSION</vt:lpstr>
      <vt:lpstr>Manipulation de texte :  ACCENTUER UN MOT OU UNE EXPRESSION</vt:lpstr>
      <vt:lpstr>Les listes</vt:lpstr>
      <vt:lpstr>Les listes : LES listes a puce</vt:lpstr>
      <vt:lpstr>Les listes : LES listes ordonnées</vt:lpstr>
      <vt:lpstr>Les tableaux</vt:lpstr>
      <vt:lpstr>Les liens</vt:lpstr>
      <vt:lpstr>Les liens vers les pages d’un autre site</vt:lpstr>
      <vt:lpstr>Les liens vers les pages d’un autre site</vt:lpstr>
      <vt:lpstr>Les liens ABSOLUS</vt:lpstr>
      <vt:lpstr>Les liens vers une autre page de notre site</vt:lpstr>
      <vt:lpstr>Les liens relatifs</vt:lpstr>
      <vt:lpstr>Les liens au sein de la même page : les ancres</vt:lpstr>
      <vt:lpstr>Les liens au sein de la même page : les ancres</vt:lpstr>
      <vt:lpstr>Les liens au sein de la même page : les ancres</vt:lpstr>
      <vt:lpstr>Les médias : l’image</vt:lpstr>
      <vt:lpstr>Les médias : le son</vt:lpstr>
      <vt:lpstr>Les médias : le son</vt:lpstr>
      <vt:lpstr>Les médias : la vidéo</vt:lpstr>
      <vt:lpstr>Les médias : les figures</vt:lpstr>
      <vt:lpstr>Les médias : les figures</vt:lpstr>
      <vt:lpstr>Les formulaires</vt:lpstr>
      <vt:lpstr>Les formulaires</vt:lpstr>
      <vt:lpstr>Les champs de saisie</vt:lpstr>
      <vt:lpstr>Les champs de saisie : le champ de texte</vt:lpstr>
      <vt:lpstr>Les champs de saisie : le label</vt:lpstr>
      <vt:lpstr>Les champs de saisie : le label</vt:lpstr>
      <vt:lpstr>Les champs de saisie : le champ de texte</vt:lpstr>
      <vt:lpstr>Les champs de saisie : le champ de recherche</vt:lpstr>
      <vt:lpstr>Les champs de saisie : le champ d’email</vt:lpstr>
      <vt:lpstr>Les champs de saisie : le champ de mot de passe</vt:lpstr>
      <vt:lpstr>Les champs de saisie : le champ d’url</vt:lpstr>
      <vt:lpstr>Les champs de saisie : le champ de nombre</vt:lpstr>
      <vt:lpstr>Les champs de saisie : le champ numéro de téléphone</vt:lpstr>
      <vt:lpstr>Les champs de saisie : le curseur</vt:lpstr>
      <vt:lpstr>Les champs de saisie : la palette de couleur</vt:lpstr>
      <vt:lpstr>Les champs de saisie : la palette de couleur</vt:lpstr>
      <vt:lpstr>Les champs de saisie : le formulaire à choix unique</vt:lpstr>
      <vt:lpstr>Les champs de saisie : le formulaire à choix unique</vt:lpstr>
      <vt:lpstr>Les champs de saisie : le formulaire à choix multiples</vt:lpstr>
      <vt:lpstr>Les champs de saisie : le formulaire à choix multiples</vt:lpstr>
      <vt:lpstr>Les champs de saisie : la liste déroulante</vt:lpstr>
      <vt:lpstr>Les champs de saisie : la liste déroulante</vt:lpstr>
      <vt:lpstr>Les champs de saisie : la liste déroulante</vt:lpstr>
      <vt:lpstr>Les champs de saisie : la liste déroulante</vt:lpstr>
      <vt:lpstr>Les champs de saisie : la zone de texte multi-ligne</vt:lpstr>
      <vt:lpstr>Les champs de saisie : le FieldSET</vt:lpstr>
      <vt:lpstr>Les champs de saisie : le FieldSET</vt:lpstr>
      <vt:lpstr>Les conteneurs : l’entête</vt:lpstr>
      <vt:lpstr>Les conteneurs : le pied de page</vt:lpstr>
      <vt:lpstr>Les conteneurs : la section</vt:lpstr>
      <vt:lpstr>Les conteneurs : l’article</vt:lpstr>
      <vt:lpstr>Les conteneurs : les informations complémentaires</vt:lpstr>
      <vt:lpstr>Les conteneurs : la division de contenu</vt:lpstr>
      <vt:lpstr>Les conteneurs : le modèle des boîtes</vt:lpstr>
      <vt:lpstr>Les bonnes pratiques pour le html</vt:lpstr>
      <vt:lpstr>COURS DE WEB</vt:lpstr>
      <vt:lpstr>Wooclap !</vt:lpstr>
      <vt:lpstr>Qu’est-ce qu’un gestionnaire de version ?</vt:lpstr>
      <vt:lpstr>Qu’est-ce qu’un gestionnaire de version ?</vt:lpstr>
      <vt:lpstr>Fonctionnement de git</vt:lpstr>
      <vt:lpstr>Créer un repository git </vt:lpstr>
      <vt:lpstr>Créer un repository git </vt:lpstr>
      <vt:lpstr>Connaitre le statut de ses fichiers</vt:lpstr>
      <vt:lpstr>Soumettre des modifications</vt:lpstr>
      <vt:lpstr>Fonctionnalités de git : le commit</vt:lpstr>
      <vt:lpstr>Fonctionnalités de git : le commit</vt:lpstr>
      <vt:lpstr>Afficher les modifications</vt:lpstr>
      <vt:lpstr>Pousser les modifications sur le serveur</vt:lpstr>
      <vt:lpstr>Fonctionnalités de git : pousser le commit sur le serveur</vt:lpstr>
      <vt:lpstr>Fonctionnalités de git</vt:lpstr>
      <vt:lpstr>Les branches</vt:lpstr>
      <vt:lpstr>Les branches</vt:lpstr>
      <vt:lpstr>Les branches</vt:lpstr>
      <vt:lpstr>Les branches</vt:lpstr>
      <vt:lpstr>Git dans un projet à plusieurs</vt:lpstr>
      <vt:lpstr>Ignorer des fichiers : .gitignore</vt:lpstr>
      <vt:lpstr>github</vt:lpstr>
      <vt:lpstr>Github : profil</vt:lpstr>
      <vt:lpstr>Github : repositories</vt:lpstr>
      <vt:lpstr>Github : détails d’un repository</vt:lpstr>
      <vt:lpstr>Github : récupérer l’url du repository</vt:lpstr>
      <vt:lpstr>COURS DE WEB</vt:lpstr>
      <vt:lpstr>Wooclap !</vt:lpstr>
      <vt:lpstr>Rappel du rôle du css</vt:lpstr>
      <vt:lpstr>Principes de bases du css</vt:lpstr>
      <vt:lpstr>Principes de bases du css</vt:lpstr>
      <vt:lpstr>Trois manières d’écrire du code css</vt:lpstr>
      <vt:lpstr>Ecrire dans une balise HTML avec l’attribut style</vt:lpstr>
      <vt:lpstr>Ecrire dans l’entête du fichier html</vt:lpstr>
      <vt:lpstr>Ecrire dans un fichier séparé : une feuille de style</vt:lpstr>
      <vt:lpstr>Ecrire dans un fichier séparé : une feuille de style</vt:lpstr>
      <vt:lpstr>Les différents types de sélecteurs : la balise html</vt:lpstr>
      <vt:lpstr>Les différents types de sélecteurs : les identifiants</vt:lpstr>
      <vt:lpstr>Les différents types de sélecteurs : les classes</vt:lpstr>
      <vt:lpstr>Les différents types de sélecteurs : la balise &lt;span&gt;&lt;/span&gt;</vt:lpstr>
      <vt:lpstr>Les différents types de sélecteurs : la balise &lt;span&gt;&lt;/span&gt;</vt:lpstr>
      <vt:lpstr>Les différents types de sélecteurs : les sélecteurs avancés</vt:lpstr>
      <vt:lpstr>Les différents types de sélecteurs : les sélecteurs avancés</vt:lpstr>
      <vt:lpstr>Les différents types de sélecteurs : les sélecteurs avancés</vt:lpstr>
      <vt:lpstr>Les différents types de sélecteurs : les sélecteurs avancés</vt:lpstr>
      <vt:lpstr>Les différents types de sélecteurs : les commentaires</vt:lpstr>
      <vt:lpstr>La couleur</vt:lpstr>
      <vt:lpstr>La couleur : désigner par le nom</vt:lpstr>
      <vt:lpstr>La couleur : la notation hexadécimale</vt:lpstr>
      <vt:lpstr>La couleur : la notation RGB</vt:lpstr>
      <vt:lpstr>Le fond de page : la couleur de fond</vt:lpstr>
      <vt:lpstr>Le fond de page : l’image de fond</vt:lpstr>
      <vt:lpstr>Le fond de page : l’image de fond</vt:lpstr>
      <vt:lpstr>Le fond de page : l’image de fond</vt:lpstr>
      <vt:lpstr>Le fond de page : l’image de fond</vt:lpstr>
      <vt:lpstr>l’opacité</vt:lpstr>
      <vt:lpstr>l’opacité : propriété opacity</vt:lpstr>
      <vt:lpstr>l’opacité : le rgba</vt:lpstr>
      <vt:lpstr>La mise en forme du texte : la taille</vt:lpstr>
      <vt:lpstr>La mise en forme du texte : la taille</vt:lpstr>
      <vt:lpstr>La mise en forme du texte : Mettre en gras</vt:lpstr>
      <vt:lpstr>La mise en forme du texte : Mettre en italique</vt:lpstr>
      <vt:lpstr>La mise en forme du texte : La décoration de texte</vt:lpstr>
      <vt:lpstr>La mise en forme du texte : La police</vt:lpstr>
      <vt:lpstr>La mise en forme du texte : La police</vt:lpstr>
      <vt:lpstr>La mise en forme du texte : l’alignement</vt:lpstr>
      <vt:lpstr>La mise en forme du texte : faire flotter une image dans du texte</vt:lpstr>
      <vt:lpstr>La mise en forme du texte : faire flotter une image dans du texte</vt:lpstr>
      <vt:lpstr>La mise en forme du texte : faire flotter une image dans du texte</vt:lpstr>
      <vt:lpstr>Bordure et ombre : les bordures</vt:lpstr>
      <vt:lpstr>Bordure et ombre : les bordures</vt:lpstr>
      <vt:lpstr>Bordure et ombre : les ombres</vt:lpstr>
      <vt:lpstr>les tableaux</vt:lpstr>
      <vt:lpstr>les tableaux : les bordures</vt:lpstr>
      <vt:lpstr>les tableaux : les bordures</vt:lpstr>
      <vt:lpstr>Les listes à puce</vt:lpstr>
      <vt:lpstr>La taille des éléments</vt:lpstr>
      <vt:lpstr>Les marges</vt:lpstr>
      <vt:lpstr>Les marges : la marge intérieure</vt:lpstr>
      <vt:lpstr>Les flexbox</vt:lpstr>
      <vt:lpstr>Les flexbox : exemple</vt:lpstr>
      <vt:lpstr>Les flexbox : exemple</vt:lpstr>
      <vt:lpstr>flexbox : exemple</vt:lpstr>
      <vt:lpstr>flexbox : exemple</vt:lpstr>
      <vt:lpstr>flexbox : agencer les éléments horizontalement</vt:lpstr>
      <vt:lpstr>flexbox : agencer les éléments horizontalement</vt:lpstr>
      <vt:lpstr>flexbox : agencer les éléments horizontalement</vt:lpstr>
      <vt:lpstr>flexbox : agencer les éléments verticalement</vt:lpstr>
      <vt:lpstr>flexbox : agencer les éléments verticalement</vt:lpstr>
      <vt:lpstr>flexbox : agencer les éléments verticalement</vt:lpstr>
      <vt:lpstr>flexbox : agencer les éléments verticalement</vt:lpstr>
      <vt:lpstr>flexbox : combiner agencement horizontal et vertical</vt:lpstr>
      <vt:lpstr>flexbox : combiner agencement horizontal et vertical</vt:lpstr>
      <vt:lpstr>flexbox : changer la direction de la boîte flexible</vt:lpstr>
      <vt:lpstr>flexbox : changer la direction de la boîte flexible</vt:lpstr>
      <vt:lpstr>flexbox : changer la direction de la boîte flexible</vt:lpstr>
      <vt:lpstr>flexbox : changer la direction de la boîte flexible</vt:lpstr>
      <vt:lpstr>flexbox : Gérer l’alignement d’un élément</vt:lpstr>
      <vt:lpstr>flexbox : Gérer l’alignement d’un élément</vt:lpstr>
      <vt:lpstr>flexbox : Ordonner les éléments</vt:lpstr>
      <vt:lpstr>flexbox : Ordonner les éléments</vt:lpstr>
      <vt:lpstr>flexbox : Ordonner les éléments</vt:lpstr>
      <vt:lpstr>flexbox : étirer les éléments</vt:lpstr>
      <vt:lpstr>flexbox : étirer les éléments</vt:lpstr>
      <vt:lpstr>flexbox : étirer les éléments</vt:lpstr>
      <vt:lpstr>gérer les différentes résolutions d’écran</vt:lpstr>
      <vt:lpstr>gérer les différentes résolutions d’écran</vt:lpstr>
      <vt:lpstr>gérer les différentes résolutions d’écran</vt:lpstr>
      <vt:lpstr>gérer les différentes résolutions d’écran</vt:lpstr>
      <vt:lpstr>Le framework bootstrap</vt:lpstr>
      <vt:lpstr>Le framework bootstrap</vt:lpstr>
      <vt:lpstr>Le framework bootstrap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 DE WEB</dc:title>
  <dc:creator>fsimonet63@gmail.com</dc:creator>
  <cp:lastModifiedBy>fsimonet63@gmail.com</cp:lastModifiedBy>
  <cp:revision>848</cp:revision>
  <dcterms:created xsi:type="dcterms:W3CDTF">2019-09-24T08:20:47Z</dcterms:created>
  <dcterms:modified xsi:type="dcterms:W3CDTF">2019-10-24T14:32:19Z</dcterms:modified>
</cp:coreProperties>
</file>